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260" r:id="rId6"/>
    <p:sldId id="261" r:id="rId7"/>
    <p:sldId id="291" r:id="rId8"/>
    <p:sldId id="263" r:id="rId9"/>
    <p:sldId id="298" r:id="rId10"/>
    <p:sldId id="299" r:id="rId11"/>
    <p:sldId id="264" r:id="rId12"/>
    <p:sldId id="265" r:id="rId13"/>
    <p:sldId id="278" r:id="rId14"/>
    <p:sldId id="279" r:id="rId15"/>
    <p:sldId id="280" r:id="rId16"/>
    <p:sldId id="281" r:id="rId17"/>
    <p:sldId id="282" r:id="rId18"/>
    <p:sldId id="277" r:id="rId19"/>
    <p:sldId id="283" r:id="rId20"/>
    <p:sldId id="284" r:id="rId21"/>
    <p:sldId id="266" r:id="rId22"/>
    <p:sldId id="267" r:id="rId23"/>
    <p:sldId id="285" r:id="rId24"/>
    <p:sldId id="268" r:id="rId25"/>
    <p:sldId id="269" r:id="rId26"/>
    <p:sldId id="270" r:id="rId27"/>
    <p:sldId id="271" r:id="rId28"/>
    <p:sldId id="276" r:id="rId29"/>
    <p:sldId id="289" r:id="rId30"/>
    <p:sldId id="292" r:id="rId31"/>
    <p:sldId id="293" r:id="rId32"/>
    <p:sldId id="294" r:id="rId33"/>
    <p:sldId id="295" r:id="rId34"/>
    <p:sldId id="296" r:id="rId35"/>
    <p:sldId id="297" r:id="rId36"/>
    <p:sldId id="286" r:id="rId37"/>
    <p:sldId id="287" r:id="rId38"/>
    <p:sldId id="288" r:id="rId39"/>
    <p:sldId id="300" r:id="rId40"/>
    <p:sldId id="301" r:id="rId41"/>
    <p:sldId id="302" r:id="rId42"/>
    <p:sldId id="303" r:id="rId43"/>
    <p:sldId id="304" r:id="rId44"/>
    <p:sldId id="305" r:id="rId45"/>
    <p:sldId id="306" r:id="rId46"/>
    <p:sldId id="307" r:id="rId47"/>
    <p:sldId id="309" r:id="rId48"/>
    <p:sldId id="308" r:id="rId49"/>
    <p:sldId id="310" r:id="rId50"/>
    <p:sldId id="311" r:id="rId51"/>
    <p:sldId id="272" r:id="rId52"/>
    <p:sldId id="273" r:id="rId53"/>
    <p:sldId id="274" r:id="rId54"/>
    <p:sldId id="27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1C5AF3-8F04-47EC-83B7-5AEED9CDA177}">
          <p14:sldIdLst>
            <p14:sldId id="256"/>
            <p14:sldId id="257"/>
            <p14:sldId id="258"/>
            <p14:sldId id="259"/>
            <p14:sldId id="260"/>
            <p14:sldId id="261"/>
            <p14:sldId id="291"/>
            <p14:sldId id="263"/>
            <p14:sldId id="298"/>
            <p14:sldId id="299"/>
            <p14:sldId id="264"/>
            <p14:sldId id="265"/>
            <p14:sldId id="278"/>
            <p14:sldId id="279"/>
            <p14:sldId id="280"/>
            <p14:sldId id="281"/>
            <p14:sldId id="282"/>
            <p14:sldId id="277"/>
            <p14:sldId id="283"/>
            <p14:sldId id="284"/>
            <p14:sldId id="266"/>
            <p14:sldId id="267"/>
            <p14:sldId id="285"/>
            <p14:sldId id="268"/>
            <p14:sldId id="269"/>
            <p14:sldId id="270"/>
            <p14:sldId id="271"/>
            <p14:sldId id="276"/>
            <p14:sldId id="289"/>
            <p14:sldId id="292"/>
            <p14:sldId id="293"/>
            <p14:sldId id="294"/>
            <p14:sldId id="295"/>
            <p14:sldId id="296"/>
            <p14:sldId id="297"/>
            <p14:sldId id="286"/>
            <p14:sldId id="287"/>
            <p14:sldId id="288"/>
            <p14:sldId id="300"/>
            <p14:sldId id="301"/>
            <p14:sldId id="302"/>
            <p14:sldId id="303"/>
            <p14:sldId id="304"/>
            <p14:sldId id="305"/>
            <p14:sldId id="306"/>
            <p14:sldId id="307"/>
            <p14:sldId id="309"/>
            <p14:sldId id="308"/>
            <p14:sldId id="310"/>
            <p14:sldId id="311"/>
          </p14:sldIdLst>
        </p14:section>
        <p14:section name="Station Calculations" id="{BC4457E8-8753-4A9C-BFDF-639D118399BA}">
          <p14:sldIdLst>
            <p14:sldId id="272"/>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064" autoAdjust="0"/>
  </p:normalViewPr>
  <p:slideViewPr>
    <p:cSldViewPr snapToGrid="0">
      <p:cViewPr varScale="1">
        <p:scale>
          <a:sx n="100" d="100"/>
          <a:sy n="100" d="100"/>
        </p:scale>
        <p:origin x="90"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8275B-32C1-4EC6-AD61-5D16CB89A633}" type="datetimeFigureOut">
              <a:rPr lang="en-US" smtClean="0"/>
              <a:t>10/15/2021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D89CC-BEC2-40F6-A12A-47F80C82F1A6}" type="slidenum">
              <a:rPr lang="en-US" smtClean="0"/>
              <a:t>‹#›</a:t>
            </a:fld>
            <a:endParaRPr lang="en-US"/>
          </a:p>
        </p:txBody>
      </p:sp>
    </p:spTree>
    <p:extLst>
      <p:ext uri="{BB962C8B-B14F-4D97-AF65-F5344CB8AC3E}">
        <p14:creationId xmlns:p14="http://schemas.microsoft.com/office/powerpoint/2010/main" val="365536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43FA3D9-2172-4E48-B464-F8B3C6DA1091}" type="slidenum">
              <a:rPr lang="en-US" sz="1200" smtClean="0"/>
              <a:pPr eaLnBrk="1" hangingPunct="1"/>
              <a:t>23</a:t>
            </a:fld>
            <a:endParaRPr lang="en-US" sz="1200"/>
          </a:p>
        </p:txBody>
      </p:sp>
    </p:spTree>
    <p:extLst>
      <p:ext uri="{BB962C8B-B14F-4D97-AF65-F5344CB8AC3E}">
        <p14:creationId xmlns:p14="http://schemas.microsoft.com/office/powerpoint/2010/main" val="416345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C2D4491-CADC-4122-8DFB-DDA5CDA6D900}" type="datetimeFigureOut">
              <a:rPr lang="en-US" smtClean="0"/>
              <a:t>10/15/2021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51183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10/15/2021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427805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10/15/2021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83404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10/15/2021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866892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2D4491-CADC-4122-8DFB-DDA5CDA6D900}" type="datetimeFigureOut">
              <a:rPr lang="en-US" smtClean="0"/>
              <a:t>10/15/2021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5333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D4491-CADC-4122-8DFB-DDA5CDA6D900}" type="datetimeFigureOut">
              <a:rPr lang="en-US" smtClean="0"/>
              <a:t>10/15/2021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652659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2D4491-CADC-4122-8DFB-DDA5CDA6D900}" type="datetimeFigureOut">
              <a:rPr lang="en-US" smtClean="0"/>
              <a:t>10/15/2021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6344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2D4491-CADC-4122-8DFB-DDA5CDA6D900}" type="datetimeFigureOut">
              <a:rPr lang="en-US" smtClean="0"/>
              <a:t>10/15/2021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777280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D4491-CADC-4122-8DFB-DDA5CDA6D900}" type="datetimeFigureOut">
              <a:rPr lang="en-US" smtClean="0"/>
              <a:t>10/15/2021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76189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10/15/2021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004956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10/15/2021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3368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D4491-CADC-4122-8DFB-DDA5CDA6D900}" type="datetimeFigureOut">
              <a:rPr lang="en-US" smtClean="0"/>
              <a:t>10/15/2021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9A6803-F20C-442F-A1E7-A4B0D0F7D0B0}" type="slidenum">
              <a:rPr lang="en-US" smtClean="0"/>
              <a:t>‹#›</a:t>
            </a:fld>
            <a:endParaRPr lang="en-US"/>
          </a:p>
        </p:txBody>
      </p:sp>
    </p:spTree>
    <p:extLst>
      <p:ext uri="{BB962C8B-B14F-4D97-AF65-F5344CB8AC3E}">
        <p14:creationId xmlns:p14="http://schemas.microsoft.com/office/powerpoint/2010/main" val="2600556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oleObject" Target="../embeddings/oleObject2.bin"/><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4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Route Data Processing Steps</a:t>
            </a:r>
          </a:p>
        </p:txBody>
      </p:sp>
      <p:sp>
        <p:nvSpPr>
          <p:cNvPr id="3" name="Subtitle 2"/>
          <p:cNvSpPr>
            <a:spLocks noGrp="1"/>
          </p:cNvSpPr>
          <p:nvPr>
            <p:ph type="subTitle" idx="1"/>
          </p:nvPr>
        </p:nvSpPr>
        <p:spPr/>
        <p:txBody>
          <a:bodyPr/>
          <a:lstStyle/>
          <a:p>
            <a:r>
              <a:rPr lang="en-US" dirty="0"/>
              <a:t>By S. Brennan and L. Gao</a:t>
            </a:r>
          </a:p>
          <a:p>
            <a:r>
              <a:rPr lang="en-US" dirty="0"/>
              <a:t>Last Updated: 2021_10_15</a:t>
            </a:r>
          </a:p>
        </p:txBody>
      </p:sp>
    </p:spTree>
    <p:extLst>
      <p:ext uri="{BB962C8B-B14F-4D97-AF65-F5344CB8AC3E}">
        <p14:creationId xmlns:p14="http://schemas.microsoft.com/office/powerpoint/2010/main" val="2760614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A12031-573A-4F21-9AA6-815217429D17}"/>
              </a:ext>
            </a:extLst>
          </p:cNvPr>
          <p:cNvPicPr>
            <a:picLocks noChangeAspect="1"/>
          </p:cNvPicPr>
          <p:nvPr/>
        </p:nvPicPr>
        <p:blipFill>
          <a:blip r:embed="rId2"/>
          <a:stretch>
            <a:fillRect/>
          </a:stretch>
        </p:blipFill>
        <p:spPr>
          <a:xfrm>
            <a:off x="3944269" y="2556776"/>
            <a:ext cx="3657600" cy="2743200"/>
          </a:xfrm>
          <a:prstGeom prst="rect">
            <a:avLst/>
          </a:prstGeom>
        </p:spPr>
      </p:pic>
      <p:pic>
        <p:nvPicPr>
          <p:cNvPr id="12" name="Picture 11">
            <a:extLst>
              <a:ext uri="{FF2B5EF4-FFF2-40B4-BE49-F238E27FC236}">
                <a16:creationId xmlns:a16="http://schemas.microsoft.com/office/drawing/2014/main" id="{8A23C4E6-4F66-4DCD-8FBC-C9264112C598}"/>
              </a:ext>
            </a:extLst>
          </p:cNvPr>
          <p:cNvPicPr>
            <a:picLocks noChangeAspect="1"/>
          </p:cNvPicPr>
          <p:nvPr/>
        </p:nvPicPr>
        <p:blipFill>
          <a:blip r:embed="rId3"/>
          <a:stretch>
            <a:fillRect/>
          </a:stretch>
        </p:blipFill>
        <p:spPr>
          <a:xfrm>
            <a:off x="635304" y="2556776"/>
            <a:ext cx="3657600" cy="2743200"/>
          </a:xfrm>
          <a:prstGeom prst="rect">
            <a:avLst/>
          </a:prstGeom>
        </p:spPr>
      </p:pic>
      <p:pic>
        <p:nvPicPr>
          <p:cNvPr id="13" name="Picture 12">
            <a:extLst>
              <a:ext uri="{FF2B5EF4-FFF2-40B4-BE49-F238E27FC236}">
                <a16:creationId xmlns:a16="http://schemas.microsoft.com/office/drawing/2014/main" id="{A07112F1-9B7A-4A7B-8559-8D7644CADE78}"/>
              </a:ext>
            </a:extLst>
          </p:cNvPr>
          <p:cNvPicPr>
            <a:picLocks noChangeAspect="1"/>
          </p:cNvPicPr>
          <p:nvPr/>
        </p:nvPicPr>
        <p:blipFill>
          <a:blip r:embed="rId4"/>
          <a:stretch>
            <a:fillRect/>
          </a:stretch>
        </p:blipFill>
        <p:spPr>
          <a:xfrm>
            <a:off x="7973689" y="2556776"/>
            <a:ext cx="3657600" cy="2743200"/>
          </a:xfrm>
          <a:prstGeom prst="rect">
            <a:avLst/>
          </a:prstGeom>
        </p:spPr>
      </p:pic>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Here’s that same location, after fixing the variance to not be discontinuous.</a:t>
            </a:r>
          </a:p>
        </p:txBody>
      </p:sp>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722897"/>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8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Remove outliers via Median filtering. This is the </a:t>
            </a:r>
            <a:r>
              <a:rPr lang="en-US" dirty="0" err="1"/>
              <a:t>rawDataWithSigmasAndMedianFiltered</a:t>
            </a:r>
            <a:r>
              <a:rPr lang="en-US" dirty="0"/>
              <a:t> data structure</a:t>
            </a:r>
          </a:p>
        </p:txBody>
      </p:sp>
      <p:pic>
        <p:nvPicPr>
          <p:cNvPr id="3" name="Picture 2">
            <a:extLst>
              <a:ext uri="{FF2B5EF4-FFF2-40B4-BE49-F238E27FC236}">
                <a16:creationId xmlns:a16="http://schemas.microsoft.com/office/drawing/2014/main" id="{716B1596-A24E-406F-9D09-3CDD2448AE1F}"/>
              </a:ext>
            </a:extLst>
          </p:cNvPr>
          <p:cNvPicPr>
            <a:picLocks noChangeAspect="1"/>
          </p:cNvPicPr>
          <p:nvPr/>
        </p:nvPicPr>
        <p:blipFill>
          <a:blip r:embed="rId2"/>
          <a:stretch>
            <a:fillRect/>
          </a:stretch>
        </p:blipFill>
        <p:spPr>
          <a:xfrm>
            <a:off x="260287" y="2261668"/>
            <a:ext cx="5334000" cy="4000500"/>
          </a:xfrm>
          <a:prstGeom prst="rect">
            <a:avLst/>
          </a:prstGeom>
        </p:spPr>
      </p:pic>
      <p:pic>
        <p:nvPicPr>
          <p:cNvPr id="4" name="Picture 3">
            <a:extLst>
              <a:ext uri="{FF2B5EF4-FFF2-40B4-BE49-F238E27FC236}">
                <a16:creationId xmlns:a16="http://schemas.microsoft.com/office/drawing/2014/main" id="{FE8B8501-EA95-4124-B603-BC77B29F533C}"/>
              </a:ext>
            </a:extLst>
          </p:cNvPr>
          <p:cNvPicPr>
            <a:picLocks noChangeAspect="1"/>
          </p:cNvPicPr>
          <p:nvPr/>
        </p:nvPicPr>
        <p:blipFill>
          <a:blip r:embed="rId3"/>
          <a:stretch>
            <a:fillRect/>
          </a:stretch>
        </p:blipFill>
        <p:spPr>
          <a:xfrm>
            <a:off x="6096000" y="2261668"/>
            <a:ext cx="5334000" cy="4000500"/>
          </a:xfrm>
          <a:prstGeom prst="rect">
            <a:avLst/>
          </a:prstGeom>
        </p:spPr>
      </p:pic>
      <p:sp>
        <p:nvSpPr>
          <p:cNvPr id="5" name="Arrow: Right 4">
            <a:extLst>
              <a:ext uri="{FF2B5EF4-FFF2-40B4-BE49-F238E27FC236}">
                <a16:creationId xmlns:a16="http://schemas.microsoft.com/office/drawing/2014/main" id="{EB5DE5E6-D910-43F4-956E-B285CAFB5E60}"/>
              </a:ext>
            </a:extLst>
          </p:cNvPr>
          <p:cNvSpPr/>
          <p:nvPr/>
        </p:nvSpPr>
        <p:spPr>
          <a:xfrm>
            <a:off x="5147168" y="3646583"/>
            <a:ext cx="1134737" cy="815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7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2E86CD-CD85-44F9-B5A1-72FF9F996F53}"/>
              </a:ext>
            </a:extLst>
          </p:cNvPr>
          <p:cNvPicPr>
            <a:picLocks noChangeAspect="1"/>
          </p:cNvPicPr>
          <p:nvPr/>
        </p:nvPicPr>
        <p:blipFill>
          <a:blip r:embed="rId2"/>
          <a:stretch>
            <a:fillRect/>
          </a:stretch>
        </p:blipFill>
        <p:spPr>
          <a:xfrm>
            <a:off x="6249722" y="2199832"/>
            <a:ext cx="5927436" cy="3291840"/>
          </a:xfrm>
          <a:prstGeom prst="rect">
            <a:avLst/>
          </a:prstGeom>
        </p:spPr>
      </p:pic>
      <p:sp>
        <p:nvSpPr>
          <p:cNvPr id="2" name="Title 1"/>
          <p:cNvSpPr>
            <a:spLocks noGrp="1"/>
          </p:cNvSpPr>
          <p:nvPr>
            <p:ph type="title"/>
          </p:nvPr>
        </p:nvSpPr>
        <p:spPr/>
        <p:txBody>
          <a:bodyPr>
            <a:noAutofit/>
          </a:bodyPr>
          <a:lstStyle/>
          <a:p>
            <a:r>
              <a:rPr lang="en-US" sz="3600" dirty="0"/>
              <a:t>Step 4: Remove additional data artifacts such as yaw angle wrapping. This is the </a:t>
            </a:r>
            <a:r>
              <a:rPr lang="en-US" sz="3600" dirty="0" err="1"/>
              <a:t>cleanData</a:t>
            </a:r>
            <a:r>
              <a:rPr lang="en-US" sz="3600" dirty="0"/>
              <a:t> structure. This has to be done before filtering to avoid smoothing these artificial discontinuities. </a:t>
            </a:r>
          </a:p>
        </p:txBody>
      </p:sp>
      <p:sp>
        <p:nvSpPr>
          <p:cNvPr id="6" name="Arrow: Right 5">
            <a:extLst>
              <a:ext uri="{FF2B5EF4-FFF2-40B4-BE49-F238E27FC236}">
                <a16:creationId xmlns:a16="http://schemas.microsoft.com/office/drawing/2014/main" id="{109CDAEA-017F-442E-AD1F-6890B1451292}"/>
              </a:ext>
            </a:extLst>
          </p:cNvPr>
          <p:cNvSpPr/>
          <p:nvPr/>
        </p:nvSpPr>
        <p:spPr>
          <a:xfrm>
            <a:off x="5963304" y="3657600"/>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A73810E-2EF9-4896-94E8-9C92B5C07225}"/>
              </a:ext>
            </a:extLst>
          </p:cNvPr>
          <p:cNvPicPr>
            <a:picLocks noChangeAspect="1"/>
          </p:cNvPicPr>
          <p:nvPr/>
        </p:nvPicPr>
        <p:blipFill>
          <a:blip r:embed="rId3"/>
          <a:stretch>
            <a:fillRect/>
          </a:stretch>
        </p:blipFill>
        <p:spPr>
          <a:xfrm>
            <a:off x="-18" y="2217145"/>
            <a:ext cx="5927436" cy="3291840"/>
          </a:xfrm>
          <a:prstGeom prst="rect">
            <a:avLst/>
          </a:prstGeom>
        </p:spPr>
      </p:pic>
    </p:spTree>
    <p:extLst>
      <p:ext uri="{BB962C8B-B14F-4D97-AF65-F5344CB8AC3E}">
        <p14:creationId xmlns:p14="http://schemas.microsoft.com/office/powerpoint/2010/main" val="100585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a:extLst>
              <a:ext uri="{FF2B5EF4-FFF2-40B4-BE49-F238E27FC236}">
                <a16:creationId xmlns:a16="http://schemas.microsoft.com/office/drawing/2014/main" id="{EB482691-7A8E-481A-8A8A-C0BDA36A3AF0}"/>
              </a:ext>
            </a:extLst>
          </p:cNvPr>
          <p:cNvSpPr txBox="1"/>
          <p:nvPr/>
        </p:nvSpPr>
        <p:spPr>
          <a:xfrm>
            <a:off x="379637" y="2909986"/>
            <a:ext cx="6972300" cy="277578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fcn_unwrapAngles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(wrapped)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wrapped(1,1);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the first angle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diff(wrapped)];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Use diff to find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greater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down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less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cumsum</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Re-add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After above process, data may be shifted up or down by multiples of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so shift all data back so mean is between zero and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mean(</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mod(mean_angle,360);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shift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shift;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p:cNvSpPr>
            <a:spLocks noGrp="1"/>
          </p:cNvSpPr>
          <p:nvPr>
            <p:ph type="title"/>
          </p:nvPr>
        </p:nvSpPr>
        <p:spPr>
          <a:xfrm>
            <a:off x="838200" y="610971"/>
            <a:ext cx="10515600" cy="1325563"/>
          </a:xfrm>
        </p:spPr>
        <p:txBody>
          <a:bodyPr>
            <a:noAutofit/>
          </a:bodyPr>
          <a:lstStyle/>
          <a:p>
            <a:r>
              <a:rPr lang="en-US" sz="3600" dirty="0"/>
              <a:t>Step 4a: Much of the cleaning process is focused on yaw angle. For </a:t>
            </a:r>
            <a:r>
              <a:rPr lang="en-US" sz="3600" dirty="0" err="1"/>
              <a:t>fcn_cleanGPSData</a:t>
            </a:r>
            <a:r>
              <a:rPr lang="en-US" sz="3600" dirty="0"/>
              <a:t>, the Step 4a is to unwrap the yaw angle, i.e. keep it from jumping from 0 to 359 degrees.</a:t>
            </a:r>
          </a:p>
        </p:txBody>
      </p:sp>
      <p:sp>
        <p:nvSpPr>
          <p:cNvPr id="6" name="Arrow: Right 5">
            <a:extLst>
              <a:ext uri="{FF2B5EF4-FFF2-40B4-BE49-F238E27FC236}">
                <a16:creationId xmlns:a16="http://schemas.microsoft.com/office/drawing/2014/main" id="{109CDAEA-017F-442E-AD1F-6890B1451292}"/>
              </a:ext>
            </a:extLst>
          </p:cNvPr>
          <p:cNvSpPr/>
          <p:nvPr/>
        </p:nvSpPr>
        <p:spPr>
          <a:xfrm>
            <a:off x="7222519" y="3118648"/>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7508958" y="2638072"/>
            <a:ext cx="4800839" cy="3605197"/>
          </a:xfrm>
          <a:prstGeom prst="rect">
            <a:avLst/>
          </a:prstGeom>
        </p:spPr>
      </p:pic>
    </p:spTree>
    <p:extLst>
      <p:ext uri="{BB962C8B-B14F-4D97-AF65-F5344CB8AC3E}">
        <p14:creationId xmlns:p14="http://schemas.microsoft.com/office/powerpoint/2010/main" val="176728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0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68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E22C-EECF-41A0-9B56-4CD6DAD79176}"/>
              </a:ext>
            </a:extLst>
          </p:cNvPr>
          <p:cNvSpPr>
            <a:spLocks noGrp="1"/>
          </p:cNvSpPr>
          <p:nvPr>
            <p:ph type="title"/>
          </p:nvPr>
        </p:nvSpPr>
        <p:spPr/>
        <p:txBody>
          <a:bodyPr/>
          <a:lstStyle/>
          <a:p>
            <a:r>
              <a:rPr lang="en-US" dirty="0"/>
              <a:t>This is done by searching within a tolerance and replacing by the nearest neighbor.</a:t>
            </a:r>
          </a:p>
        </p:txBody>
      </p:sp>
      <p:pic>
        <p:nvPicPr>
          <p:cNvPr id="4" name="Picture 3">
            <a:extLst>
              <a:ext uri="{FF2B5EF4-FFF2-40B4-BE49-F238E27FC236}">
                <a16:creationId xmlns:a16="http://schemas.microsoft.com/office/drawing/2014/main" id="{94F4E102-7BA5-40E5-A0F2-5141D97B6125}"/>
              </a:ext>
            </a:extLst>
          </p:cNvPr>
          <p:cNvPicPr>
            <a:picLocks noChangeAspect="1"/>
          </p:cNvPicPr>
          <p:nvPr/>
        </p:nvPicPr>
        <p:blipFill>
          <a:blip r:embed="rId2"/>
          <a:stretch>
            <a:fillRect/>
          </a:stretch>
        </p:blipFill>
        <p:spPr>
          <a:xfrm>
            <a:off x="6379677" y="2049500"/>
            <a:ext cx="5676000" cy="4262400"/>
          </a:xfrm>
          <a:prstGeom prst="rect">
            <a:avLst/>
          </a:prstGeom>
        </p:spPr>
      </p:pic>
      <p:sp>
        <p:nvSpPr>
          <p:cNvPr id="5" name="Text Box 1">
            <a:extLst>
              <a:ext uri="{FF2B5EF4-FFF2-40B4-BE49-F238E27FC236}">
                <a16:creationId xmlns:a16="http://schemas.microsoft.com/office/drawing/2014/main" id="{B6A34795-3117-4CAF-9052-AB7354C5E107}"/>
              </a:ext>
            </a:extLst>
          </p:cNvPr>
          <p:cNvSpPr txBox="1"/>
          <p:nvPr/>
        </p:nvSpPr>
        <p:spPr>
          <a:xfrm>
            <a:off x="563767" y="1825625"/>
            <a:ext cx="5248558" cy="49206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STEP 2: Remove solid zeros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find(abs(</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)&gt;0.000000001); </a:t>
            </a: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a very low tolerance...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dezeroed_yaw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 Box 1">
            <a:extLst>
              <a:ext uri="{FF2B5EF4-FFF2-40B4-BE49-F238E27FC236}">
                <a16:creationId xmlns:a16="http://schemas.microsoft.com/office/drawing/2014/main" id="{F942376B-5753-4EA2-89A2-CEEE603E7D53}"/>
              </a:ext>
            </a:extLst>
          </p:cNvPr>
          <p:cNvSpPr txBox="1"/>
          <p:nvPr/>
        </p:nvSpPr>
        <p:spPr>
          <a:xfrm>
            <a:off x="271887" y="2939998"/>
            <a:ext cx="5962650" cy="248140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data,good_indices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Pre-fill new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all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ismember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bad ones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0==</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Check if bad one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Find closest index to stationary one that can work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distances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[~,index] = min(distances);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best_index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(i,1) = data(best_index,1);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83284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4c: There are many locations where the yaw is noisy due to non-movement. The kinematics of the vehicle are used to impose constraints that prevent apparent motion when the vehicle is not moving.</a:t>
            </a:r>
          </a:p>
        </p:txBody>
      </p:sp>
      <p:pic>
        <p:nvPicPr>
          <p:cNvPr id="6" name="Picture 5">
            <a:extLst>
              <a:ext uri="{FF2B5EF4-FFF2-40B4-BE49-F238E27FC236}">
                <a16:creationId xmlns:a16="http://schemas.microsoft.com/office/drawing/2014/main" id="{D0DD5F39-857D-4198-A1A2-5D227394399A}"/>
              </a:ext>
            </a:extLst>
          </p:cNvPr>
          <p:cNvPicPr>
            <a:picLocks noChangeAspect="1"/>
          </p:cNvPicPr>
          <p:nvPr/>
        </p:nvPicPr>
        <p:blipFill>
          <a:blip r:embed="rId2"/>
          <a:stretch>
            <a:fillRect/>
          </a:stretch>
        </p:blipFill>
        <p:spPr>
          <a:xfrm>
            <a:off x="3549175" y="2321535"/>
            <a:ext cx="5676000" cy="4262400"/>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4493752"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6387175"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1A24EC-D991-4597-AFD0-BE219D7DA6F3}"/>
              </a:ext>
            </a:extLst>
          </p:cNvPr>
          <p:cNvSpPr/>
          <p:nvPr/>
        </p:nvSpPr>
        <p:spPr>
          <a:xfrm>
            <a:off x="7363701"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CA8CFD-9BB7-4B5A-BC7E-727453F93CA7}"/>
              </a:ext>
            </a:extLst>
          </p:cNvPr>
          <p:cNvSpPr/>
          <p:nvPr/>
        </p:nvSpPr>
        <p:spPr>
          <a:xfrm>
            <a:off x="7806175" y="404733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AE1F6CD-D9A6-4606-9BA5-F791A678815C}"/>
              </a:ext>
            </a:extLst>
          </p:cNvPr>
          <p:cNvSpPr/>
          <p:nvPr/>
        </p:nvSpPr>
        <p:spPr>
          <a:xfrm>
            <a:off x="8065907"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30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C07-69E8-4F0D-AED4-701753087111}"/>
              </a:ext>
            </a:extLst>
          </p:cNvPr>
          <p:cNvSpPr>
            <a:spLocks noGrp="1"/>
          </p:cNvSpPr>
          <p:nvPr>
            <p:ph type="title"/>
          </p:nvPr>
        </p:nvSpPr>
        <p:spPr/>
        <p:txBody>
          <a:bodyPr>
            <a:normAutofit fontScale="90000"/>
          </a:bodyPr>
          <a:lstStyle/>
          <a:p>
            <a:r>
              <a:rPr lang="en-US" dirty="0"/>
              <a:t>Kinematic filtering ensures that the kinematics of the vehicle are used to impose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C31467-B8EF-4177-927D-9F4BA32AE8F0}"/>
                  </a:ext>
                </a:extLst>
              </p:cNvPr>
              <p:cNvSpPr>
                <a:spLocks noGrp="1"/>
              </p:cNvSpPr>
              <p:nvPr>
                <p:ph idx="1"/>
              </p:nvPr>
            </p:nvSpPr>
            <p:spPr>
              <a:xfrm>
                <a:off x="838200" y="1690688"/>
                <a:ext cx="9906000" cy="4351338"/>
              </a:xfrm>
            </p:spPr>
            <p:txBody>
              <a:bodyPr>
                <a:noAutofit/>
              </a:bodyPr>
              <a:lstStyle/>
              <a:p>
                <a:pPr marL="0" indent="0">
                  <a:buNone/>
                </a:pPr>
                <a:r>
                  <a:rPr lang="en-US" dirty="0"/>
                  <a:t>The vehicle has a maximum road steering angle, usually about 40 to 50 degrees. This imposes a minimum turn radius given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den>
                    </m:f>
                  </m:oMath>
                </a14:m>
                <a:r>
                  <a:rPr lang="en-US" dirty="0"/>
                  <a:t>, where L is the wheel base of the vehicle, about 2.5 meters. </a:t>
                </a:r>
              </a:p>
              <a:p>
                <a:pPr marL="0" indent="0">
                  <a:buNone/>
                </a:pPr>
                <a:r>
                  <a:rPr lang="en-US" dirty="0"/>
                  <a:t>Similarly, for a kinematic steady-state turn at constant speed, the yaw rate (r) is given by: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𝑈</m:t>
                        </m:r>
                      </m:num>
                      <m:den>
                        <m:r>
                          <a:rPr lang="en-US" b="0" i="1" smtClean="0">
                            <a:latin typeface="Cambria Math" panose="02040503050406030204" pitchFamily="18" charset="0"/>
                          </a:rPr>
                          <m:t>𝑅</m:t>
                        </m:r>
                      </m:den>
                    </m:f>
                  </m:oMath>
                </a14:m>
                <a:r>
                  <a:rPr lang="en-US" dirty="0"/>
                  <a:t>, where U is the forward velocity and R is the radius. </a:t>
                </a:r>
              </a:p>
              <a:p>
                <a:pPr marL="0" indent="0">
                  <a:buNone/>
                </a:pPr>
                <a:r>
                  <a:rPr lang="en-US" dirty="0"/>
                  <a:t>Thus, the maximum yaw rate is given by: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a:p>
                <a:pPr marL="0" indent="0">
                  <a:buNone/>
                </a:pPr>
                <a:r>
                  <a:rPr lang="en-US" dirty="0"/>
                  <a:t>And therefore the maximum magnitude change possible in yaw angle is simply this yaw rate multiplied by the time step.</a:t>
                </a:r>
              </a:p>
            </p:txBody>
          </p:sp>
        </mc:Choice>
        <mc:Fallback xmlns="">
          <p:sp>
            <p:nvSpPr>
              <p:cNvPr id="3" name="Content Placeholder 2">
                <a:extLst>
                  <a:ext uri="{FF2B5EF4-FFF2-40B4-BE49-F238E27FC236}">
                    <a16:creationId xmlns:a16="http://schemas.microsoft.com/office/drawing/2014/main" id="{3AC31467-B8EF-4177-927D-9F4BA32AE8F0}"/>
                  </a:ext>
                </a:extLst>
              </p:cNvPr>
              <p:cNvSpPr>
                <a:spLocks noGrp="1" noRot="1" noChangeAspect="1" noMove="1" noResize="1" noEditPoints="1" noAdjustHandles="1" noChangeArrowheads="1" noChangeShapeType="1" noTextEdit="1"/>
              </p:cNvSpPr>
              <p:nvPr>
                <p:ph idx="1"/>
              </p:nvPr>
            </p:nvSpPr>
            <p:spPr>
              <a:xfrm>
                <a:off x="838200" y="1690688"/>
                <a:ext cx="9906000" cy="4351338"/>
              </a:xfrm>
              <a:blipFill>
                <a:blip r:embed="rId2"/>
                <a:stretch>
                  <a:fillRect l="-1292" t="-2241" r="-185" b="-20308"/>
                </a:stretch>
              </a:blipFill>
            </p:spPr>
            <p:txBody>
              <a:bodyPr/>
              <a:lstStyle/>
              <a:p>
                <a:r>
                  <a:rPr lang="en-US">
                    <a:noFill/>
                  </a:rPr>
                  <a:t> </a:t>
                </a:r>
              </a:p>
            </p:txBody>
          </p:sp>
        </mc:Fallback>
      </mc:AlternateContent>
    </p:spTree>
    <p:extLst>
      <p:ext uri="{BB962C8B-B14F-4D97-AF65-F5344CB8AC3E}">
        <p14:creationId xmlns:p14="http://schemas.microsoft.com/office/powerpoint/2010/main" val="162680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37192-7FFA-4C6B-825F-C45BF1726A6E}"/>
              </a:ext>
            </a:extLst>
          </p:cNvPr>
          <p:cNvSpPr>
            <a:spLocks noGrp="1"/>
          </p:cNvSpPr>
          <p:nvPr>
            <p:ph type="title"/>
          </p:nvPr>
        </p:nvSpPr>
        <p:spPr/>
        <p:txBody>
          <a:bodyPr>
            <a:normAutofit fontScale="90000"/>
          </a:bodyPr>
          <a:lstStyle/>
          <a:p>
            <a:r>
              <a:rPr lang="en-US" dirty="0"/>
              <a:t>A threshold of 2 mph is needed to prevent “ghost” speed measurements. This gives the following results.</a:t>
            </a:r>
          </a:p>
        </p:txBody>
      </p:sp>
      <p:sp>
        <p:nvSpPr>
          <p:cNvPr id="4" name="Text Box 1">
            <a:extLst>
              <a:ext uri="{FF2B5EF4-FFF2-40B4-BE49-F238E27FC236}">
                <a16:creationId xmlns:a16="http://schemas.microsoft.com/office/drawing/2014/main" id="{0C192BF6-680E-4F95-B01F-84F9AF5DA83F}"/>
              </a:ext>
            </a:extLst>
          </p:cNvPr>
          <p:cNvSpPr txBox="1"/>
          <p:nvPr/>
        </p:nvSpPr>
        <p:spPr>
          <a:xfrm>
            <a:off x="189087" y="2578065"/>
            <a:ext cx="6838950" cy="32228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fcn_enforceKinematicYawLimits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U(U&lt;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the slow speeds to zero - can't trust GPS slower than this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 2.5;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Typical wheelbase in meters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40*pi/180;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Maximum steering angle magnitude is about 40 degrees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U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The kinematics limit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yaw;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Initialize the variable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variables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t(i_time-1);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Calculate delta 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&gt;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elseif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&lt;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a:extLst>
              <a:ext uri="{FF2B5EF4-FFF2-40B4-BE49-F238E27FC236}">
                <a16:creationId xmlns:a16="http://schemas.microsoft.com/office/drawing/2014/main" id="{87F417A0-B556-4FE5-B12B-9B57FA3B34BF}"/>
              </a:ext>
            </a:extLst>
          </p:cNvPr>
          <p:cNvPicPr>
            <a:picLocks noChangeAspect="1"/>
          </p:cNvPicPr>
          <p:nvPr/>
        </p:nvPicPr>
        <p:blipFill>
          <a:blip r:embed="rId2"/>
          <a:stretch>
            <a:fillRect/>
          </a:stretch>
        </p:blipFill>
        <p:spPr>
          <a:xfrm>
            <a:off x="6892811" y="2288217"/>
            <a:ext cx="5299189" cy="3979433"/>
          </a:xfrm>
          <a:prstGeom prst="rect">
            <a:avLst/>
          </a:prstGeom>
        </p:spPr>
      </p:pic>
    </p:spTree>
    <p:extLst>
      <p:ext uri="{BB962C8B-B14F-4D97-AF65-F5344CB8AC3E}">
        <p14:creationId xmlns:p14="http://schemas.microsoft.com/office/powerpoint/2010/main" val="309790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goal of this presentation is to document and explain the data processing steps used for a typical mapping of a route.</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Add Google Earth pics of Wahba and test track routes</a:t>
            </a:r>
          </a:p>
        </p:txBody>
      </p:sp>
    </p:spTree>
    <p:extLst>
      <p:ext uri="{BB962C8B-B14F-4D97-AF65-F5344CB8AC3E}">
        <p14:creationId xmlns:p14="http://schemas.microsoft.com/office/powerpoint/2010/main" val="564860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E1A8A7-A9F8-44DF-BAB1-81454D311EB8}"/>
              </a:ext>
            </a:extLst>
          </p:cNvPr>
          <p:cNvPicPr>
            <a:picLocks noChangeAspect="1"/>
          </p:cNvPicPr>
          <p:nvPr/>
        </p:nvPicPr>
        <p:blipFill>
          <a:blip r:embed="rId2"/>
          <a:stretch>
            <a:fillRect/>
          </a:stretch>
        </p:blipFill>
        <p:spPr>
          <a:xfrm>
            <a:off x="407625" y="2038119"/>
            <a:ext cx="5783561" cy="3211942"/>
          </a:xfrm>
          <a:prstGeom prst="rect">
            <a:avLst/>
          </a:prstGeom>
        </p:spPr>
      </p:pic>
      <p:pic>
        <p:nvPicPr>
          <p:cNvPr id="5" name="Picture 4">
            <a:extLst>
              <a:ext uri="{FF2B5EF4-FFF2-40B4-BE49-F238E27FC236}">
                <a16:creationId xmlns:a16="http://schemas.microsoft.com/office/drawing/2014/main" id="{CFD2EA31-AEAF-49B4-9F81-DB48BC7E36B6}"/>
              </a:ext>
            </a:extLst>
          </p:cNvPr>
          <p:cNvPicPr>
            <a:picLocks noChangeAspect="1"/>
          </p:cNvPicPr>
          <p:nvPr/>
        </p:nvPicPr>
        <p:blipFill>
          <a:blip r:embed="rId3"/>
          <a:stretch>
            <a:fillRect/>
          </a:stretch>
        </p:blipFill>
        <p:spPr>
          <a:xfrm>
            <a:off x="6000815" y="2038120"/>
            <a:ext cx="5783560" cy="3211941"/>
          </a:xfrm>
          <a:prstGeom prst="rect">
            <a:avLst/>
          </a:prstGeom>
        </p:spPr>
      </p:pic>
      <p:sp>
        <p:nvSpPr>
          <p:cNvPr id="2" name="Title 1">
            <a:extLst>
              <a:ext uri="{FF2B5EF4-FFF2-40B4-BE49-F238E27FC236}">
                <a16:creationId xmlns:a16="http://schemas.microsoft.com/office/drawing/2014/main" id="{75E66613-E084-47C7-B55E-64DC2D99F6F1}"/>
              </a:ext>
            </a:extLst>
          </p:cNvPr>
          <p:cNvSpPr>
            <a:spLocks noGrp="1"/>
          </p:cNvSpPr>
          <p:nvPr>
            <p:ph type="title"/>
          </p:nvPr>
        </p:nvSpPr>
        <p:spPr/>
        <p:txBody>
          <a:bodyPr/>
          <a:lstStyle/>
          <a:p>
            <a:r>
              <a:rPr lang="en-US" dirty="0"/>
              <a:t>Here are the overall results for yaw angle</a:t>
            </a:r>
          </a:p>
        </p:txBody>
      </p:sp>
      <p:sp>
        <p:nvSpPr>
          <p:cNvPr id="4" name="Arrow: Right 3">
            <a:extLst>
              <a:ext uri="{FF2B5EF4-FFF2-40B4-BE49-F238E27FC236}">
                <a16:creationId xmlns:a16="http://schemas.microsoft.com/office/drawing/2014/main" id="{0B5521E6-6092-4B6C-9CE9-1B4F33101946}"/>
              </a:ext>
            </a:extLst>
          </p:cNvPr>
          <p:cNvSpPr/>
          <p:nvPr/>
        </p:nvSpPr>
        <p:spPr>
          <a:xfrm>
            <a:off x="5809561" y="3191075"/>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774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5: Time align the data to GPS time (not ROS time). This is the </a:t>
            </a:r>
            <a:r>
              <a:rPr lang="en-US" dirty="0" err="1"/>
              <a:t>cleanAndTimeAlignedData</a:t>
            </a:r>
            <a:r>
              <a:rPr lang="en-US" dirty="0"/>
              <a:t> structure.</a:t>
            </a:r>
          </a:p>
        </p:txBody>
      </p:sp>
      <p:sp>
        <p:nvSpPr>
          <p:cNvPr id="3" name="Content Placeholder 2">
            <a:extLst>
              <a:ext uri="{FF2B5EF4-FFF2-40B4-BE49-F238E27FC236}">
                <a16:creationId xmlns:a16="http://schemas.microsoft.com/office/drawing/2014/main" id="{D165B9B3-8D59-44B0-B923-5AEF135009F2}"/>
              </a:ext>
            </a:extLst>
          </p:cNvPr>
          <p:cNvSpPr>
            <a:spLocks noGrp="1"/>
          </p:cNvSpPr>
          <p:nvPr>
            <p:ph idx="1"/>
          </p:nvPr>
        </p:nvSpPr>
        <p:spPr/>
        <p:txBody>
          <a:bodyPr/>
          <a:lstStyle/>
          <a:p>
            <a:pPr marL="0" indent="0">
              <a:buNone/>
            </a:pPr>
            <a:r>
              <a:rPr lang="en-US" dirty="0"/>
              <a:t>This step aligns all the time vectors to GPS time, and ensures that the data has an even time sampling.</a:t>
            </a:r>
          </a:p>
        </p:txBody>
      </p:sp>
    </p:spTree>
    <p:extLst>
      <p:ext uri="{BB962C8B-B14F-4D97-AF65-F5344CB8AC3E}">
        <p14:creationId xmlns:p14="http://schemas.microsoft.com/office/powerpoint/2010/main" val="156198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49396-FD00-4C23-8988-48BFE0EEFC05}"/>
              </a:ext>
            </a:extLst>
          </p:cNvPr>
          <p:cNvPicPr>
            <a:picLocks noChangeAspect="1"/>
          </p:cNvPicPr>
          <p:nvPr/>
        </p:nvPicPr>
        <p:blipFill>
          <a:blip r:embed="rId2"/>
          <a:stretch>
            <a:fillRect/>
          </a:stretch>
        </p:blipFill>
        <p:spPr>
          <a:xfrm>
            <a:off x="394579" y="2492375"/>
            <a:ext cx="5334000" cy="4000500"/>
          </a:xfrm>
          <a:prstGeom prst="rect">
            <a:avLst/>
          </a:prstGeom>
        </p:spPr>
      </p:pic>
      <p:sp>
        <p:nvSpPr>
          <p:cNvPr id="2" name="Title 1"/>
          <p:cNvSpPr>
            <a:spLocks noGrp="1"/>
          </p:cNvSpPr>
          <p:nvPr>
            <p:ph type="title"/>
          </p:nvPr>
        </p:nvSpPr>
        <p:spPr/>
        <p:txBody>
          <a:bodyPr>
            <a:normAutofit/>
          </a:bodyPr>
          <a:lstStyle/>
          <a:p>
            <a:r>
              <a:rPr lang="en-US" dirty="0"/>
              <a:t>Step 6: Time filter the data. This is the </a:t>
            </a:r>
            <a:r>
              <a:rPr lang="en-US" dirty="0" err="1"/>
              <a:t>timeFilterData</a:t>
            </a:r>
            <a:r>
              <a:rPr lang="en-US" dirty="0"/>
              <a:t> structure.</a:t>
            </a:r>
          </a:p>
        </p:txBody>
      </p:sp>
      <p:sp>
        <p:nvSpPr>
          <p:cNvPr id="3" name="Content Placeholder 2">
            <a:extLst>
              <a:ext uri="{FF2B5EF4-FFF2-40B4-BE49-F238E27FC236}">
                <a16:creationId xmlns:a16="http://schemas.microsoft.com/office/drawing/2014/main" id="{DA298FBA-B5DD-41E3-BC2E-C7286FF25F18}"/>
              </a:ext>
            </a:extLst>
          </p:cNvPr>
          <p:cNvSpPr>
            <a:spLocks noGrp="1"/>
          </p:cNvSpPr>
          <p:nvPr>
            <p:ph idx="1"/>
          </p:nvPr>
        </p:nvSpPr>
        <p:spPr>
          <a:xfrm>
            <a:off x="394579" y="1807518"/>
            <a:ext cx="10686863" cy="2067365"/>
          </a:xfrm>
        </p:spPr>
        <p:txBody>
          <a:bodyPr>
            <a:normAutofit/>
          </a:bodyPr>
          <a:lstStyle/>
          <a:p>
            <a:pPr marL="0" indent="0">
              <a:buNone/>
            </a:pPr>
            <a:r>
              <a:rPr lang="en-US" sz="2000" dirty="0"/>
              <a:t>This part is difficult, because the eigenvalues of the vehicle model change with speed (become slower). For now, a constant 2</a:t>
            </a:r>
            <a:r>
              <a:rPr lang="en-US" sz="2000" baseline="30000" dirty="0"/>
              <a:t>nd</a:t>
            </a:r>
            <a:r>
              <a:rPr lang="en-US" sz="2000" dirty="0"/>
              <a:t>-order filter is used, with cutoff frequency of 1 Hz.</a:t>
            </a:r>
          </a:p>
        </p:txBody>
      </p:sp>
      <p:sp>
        <p:nvSpPr>
          <p:cNvPr id="5" name="Arrow: Right 4">
            <a:extLst>
              <a:ext uri="{FF2B5EF4-FFF2-40B4-BE49-F238E27FC236}">
                <a16:creationId xmlns:a16="http://schemas.microsoft.com/office/drawing/2014/main" id="{B442C781-E883-4198-B3E9-3C960F99320E}"/>
              </a:ext>
            </a:extLst>
          </p:cNvPr>
          <p:cNvSpPr/>
          <p:nvPr/>
        </p:nvSpPr>
        <p:spPr>
          <a:xfrm>
            <a:off x="5442140" y="4096421"/>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693981E-EB25-4B5B-85B9-6085FF301A25}"/>
              </a:ext>
            </a:extLst>
          </p:cNvPr>
          <p:cNvPicPr>
            <a:picLocks noChangeAspect="1"/>
          </p:cNvPicPr>
          <p:nvPr/>
        </p:nvPicPr>
        <p:blipFill>
          <a:blip r:embed="rId3"/>
          <a:stretch>
            <a:fillRect/>
          </a:stretch>
        </p:blipFill>
        <p:spPr>
          <a:xfrm>
            <a:off x="6096000" y="2501538"/>
            <a:ext cx="5334000" cy="4000500"/>
          </a:xfrm>
          <a:prstGeom prst="rect">
            <a:avLst/>
          </a:prstGeom>
        </p:spPr>
      </p:pic>
    </p:spTree>
    <p:extLst>
      <p:ext uri="{BB962C8B-B14F-4D97-AF65-F5344CB8AC3E}">
        <p14:creationId xmlns:p14="http://schemas.microsoft.com/office/powerpoint/2010/main" val="268413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normAutofit/>
          </a:bodyPr>
          <a:lstStyle/>
          <a:p>
            <a:pPr algn="l"/>
            <a:r>
              <a:rPr lang="en-US" sz="3200" dirty="0"/>
              <a:t>Ultimately, we should use the eigenvalues of the closed-loop dynamics, which can be calculated from the bicycle model </a:t>
            </a:r>
          </a:p>
        </p:txBody>
      </p:sp>
      <p:sp>
        <p:nvSpPr>
          <p:cNvPr id="3077" name="Rectangle 3"/>
          <p:cNvSpPr>
            <a:spLocks noGrp="1" noChangeArrowheads="1"/>
          </p:cNvSpPr>
          <p:nvPr>
            <p:ph idx="1"/>
          </p:nvPr>
        </p:nvSpPr>
        <p:spPr/>
        <p:txBody>
          <a:bodyPr/>
          <a:lstStyle/>
          <a:p>
            <a:pPr marL="0" indent="0">
              <a:buNone/>
            </a:pPr>
            <a:r>
              <a:rPr lang="en-US" sz="2400" dirty="0"/>
              <a:t>This turns out to be the same as the denominator of the transfer function from input to any measured output.</a:t>
            </a:r>
          </a:p>
        </p:txBody>
      </p:sp>
      <p:graphicFrame>
        <p:nvGraphicFramePr>
          <p:cNvPr id="3074" name="Object 4"/>
          <p:cNvGraphicFramePr>
            <a:graphicFrameLocks noChangeAspect="1"/>
          </p:cNvGraphicFramePr>
          <p:nvPr/>
        </p:nvGraphicFramePr>
        <p:xfrm>
          <a:off x="3429000" y="2971800"/>
          <a:ext cx="5080000" cy="1054100"/>
        </p:xfrm>
        <a:graphic>
          <a:graphicData uri="http://schemas.openxmlformats.org/presentationml/2006/ole">
            <mc:AlternateContent xmlns:mc="http://schemas.openxmlformats.org/markup-compatibility/2006">
              <mc:Choice xmlns:v="urn:schemas-microsoft-com:vml" Requires="v">
                <p:oleObj name="Equation" r:id="rId3" imgW="5384520" imgH="1117440" progId="Equation.3">
                  <p:embed/>
                </p:oleObj>
              </mc:Choice>
              <mc:Fallback>
                <p:oleObj name="Equation" r:id="rId3" imgW="5384520" imgH="1117440" progId="Equation.3">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971800"/>
                        <a:ext cx="50800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5"/>
          <p:cNvGraphicFramePr>
            <a:graphicFrameLocks noChangeAspect="1"/>
          </p:cNvGraphicFramePr>
          <p:nvPr/>
        </p:nvGraphicFramePr>
        <p:xfrm>
          <a:off x="3352801" y="4257676"/>
          <a:ext cx="6003925" cy="1992313"/>
        </p:xfrm>
        <a:graphic>
          <a:graphicData uri="http://schemas.openxmlformats.org/presentationml/2006/ole">
            <mc:AlternateContent xmlns:mc="http://schemas.openxmlformats.org/markup-compatibility/2006">
              <mc:Choice xmlns:v="urn:schemas-microsoft-com:vml" Requires="v">
                <p:oleObj name="Equation" r:id="rId5" imgW="6362640" imgH="2108160" progId="Equation.3">
                  <p:embed/>
                </p:oleObj>
              </mc:Choice>
              <mc:Fallback>
                <p:oleObj name="Equation" r:id="rId5" imgW="6362640" imgH="2108160" progId="Equation.3">
                  <p:embed/>
                  <p:pic>
                    <p:nvPicPr>
                      <p:cNvPr id="307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1" y="4257676"/>
                        <a:ext cx="6003925" cy="199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7: Merge each signal by those that are common along the same state. This is in the structure </a:t>
            </a:r>
            <a:r>
              <a:rPr lang="en-US" dirty="0" err="1"/>
              <a:t>mergedData</a:t>
            </a:r>
            <a:endParaRPr lang="en-US" dirty="0"/>
          </a:p>
        </p:txBody>
      </p:sp>
    </p:spTree>
    <p:extLst>
      <p:ext uri="{BB962C8B-B14F-4D97-AF65-F5344CB8AC3E}">
        <p14:creationId xmlns:p14="http://schemas.microsoft.com/office/powerpoint/2010/main" val="159889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8: Merge the data via </a:t>
            </a:r>
            <a:r>
              <a:rPr lang="en-US" dirty="0" err="1"/>
              <a:t>Kalman</a:t>
            </a:r>
            <a:r>
              <a:rPr lang="en-US" dirty="0"/>
              <a:t> Filtering. Step 1 is to merge Yaw and </a:t>
            </a:r>
            <a:r>
              <a:rPr lang="en-US" dirty="0" err="1"/>
              <a:t>YawRate</a:t>
            </a:r>
            <a:r>
              <a:rPr lang="en-US" dirty="0"/>
              <a:t>, and Velocity - generally. This is in the structure </a:t>
            </a:r>
            <a:r>
              <a:rPr lang="en-US" dirty="0" err="1"/>
              <a:t>mergedByKFData</a:t>
            </a:r>
            <a:endParaRPr lang="en-US" dirty="0"/>
          </a:p>
        </p:txBody>
      </p:sp>
      <p:pic>
        <p:nvPicPr>
          <p:cNvPr id="6" name="Picture 5">
            <a:extLst>
              <a:ext uri="{FF2B5EF4-FFF2-40B4-BE49-F238E27FC236}">
                <a16:creationId xmlns:a16="http://schemas.microsoft.com/office/drawing/2014/main" id="{700C70A5-8312-4A6A-B121-0E2478656357}"/>
              </a:ext>
            </a:extLst>
          </p:cNvPr>
          <p:cNvPicPr>
            <a:picLocks noChangeAspect="1"/>
          </p:cNvPicPr>
          <p:nvPr/>
        </p:nvPicPr>
        <p:blipFill>
          <a:blip r:embed="rId2"/>
          <a:stretch>
            <a:fillRect/>
          </a:stretch>
        </p:blipFill>
        <p:spPr>
          <a:xfrm>
            <a:off x="166777" y="1895841"/>
            <a:ext cx="6414100" cy="4741966"/>
          </a:xfrm>
          <a:prstGeom prst="rect">
            <a:avLst/>
          </a:prstGeom>
        </p:spPr>
      </p:pic>
      <p:sp>
        <p:nvSpPr>
          <p:cNvPr id="8" name="TextBox 7">
            <a:extLst>
              <a:ext uri="{FF2B5EF4-FFF2-40B4-BE49-F238E27FC236}">
                <a16:creationId xmlns:a16="http://schemas.microsoft.com/office/drawing/2014/main" id="{C4E77FED-885E-4754-91E2-9057D9ED8860}"/>
              </a:ext>
            </a:extLst>
          </p:cNvPr>
          <p:cNvSpPr txBox="1"/>
          <p:nvPr/>
        </p:nvSpPr>
        <p:spPr>
          <a:xfrm>
            <a:off x="6553200" y="2129663"/>
            <a:ext cx="4714336" cy="1200329"/>
          </a:xfrm>
          <a:prstGeom prst="rect">
            <a:avLst/>
          </a:prstGeom>
          <a:noFill/>
        </p:spPr>
        <p:txBody>
          <a:bodyPr wrap="square">
            <a:spAutoFit/>
          </a:bodyPr>
          <a:lstStyle/>
          <a:p>
            <a:r>
              <a:rPr lang="en-US" altLang="zh-CN" dirty="0">
                <a:solidFill>
                  <a:srgbClr val="FF0000"/>
                </a:solidFill>
              </a:rPr>
              <a:t>A bug:</a:t>
            </a:r>
          </a:p>
          <a:p>
            <a:r>
              <a:rPr lang="zh-CN" altLang="en-US" dirty="0"/>
              <a:t>TripName:Altoona to State College MappingVan 2021-01-23. Start_time:2021-01-23 15:02:34.0. End_time:2021-01-23 15:45:41.0</a:t>
            </a:r>
          </a:p>
        </p:txBody>
      </p:sp>
      <p:pic>
        <p:nvPicPr>
          <p:cNvPr id="9" name="Picture 8">
            <a:extLst>
              <a:ext uri="{FF2B5EF4-FFF2-40B4-BE49-F238E27FC236}">
                <a16:creationId xmlns:a16="http://schemas.microsoft.com/office/drawing/2014/main" id="{DC10127A-CFF3-44F5-80A4-9302705761BE}"/>
              </a:ext>
            </a:extLst>
          </p:cNvPr>
          <p:cNvPicPr>
            <a:picLocks noChangeAspect="1"/>
          </p:cNvPicPr>
          <p:nvPr/>
        </p:nvPicPr>
        <p:blipFill>
          <a:blip r:embed="rId3"/>
          <a:stretch>
            <a:fillRect/>
          </a:stretch>
        </p:blipFill>
        <p:spPr>
          <a:xfrm>
            <a:off x="10899661" y="5507277"/>
            <a:ext cx="1125562" cy="832132"/>
          </a:xfrm>
          <a:prstGeom prst="rect">
            <a:avLst/>
          </a:prstGeom>
        </p:spPr>
      </p:pic>
      <p:pic>
        <p:nvPicPr>
          <p:cNvPr id="10" name="Picture 9">
            <a:extLst>
              <a:ext uri="{FF2B5EF4-FFF2-40B4-BE49-F238E27FC236}">
                <a16:creationId xmlns:a16="http://schemas.microsoft.com/office/drawing/2014/main" id="{C44B1394-D841-4F8C-A0AA-75F740AA386F}"/>
              </a:ext>
            </a:extLst>
          </p:cNvPr>
          <p:cNvPicPr>
            <a:picLocks noChangeAspect="1"/>
          </p:cNvPicPr>
          <p:nvPr/>
        </p:nvPicPr>
        <p:blipFill>
          <a:blip r:embed="rId4"/>
          <a:stretch>
            <a:fillRect/>
          </a:stretch>
        </p:blipFill>
        <p:spPr>
          <a:xfrm>
            <a:off x="5887888" y="3329992"/>
            <a:ext cx="4420677" cy="3143381"/>
          </a:xfrm>
          <a:prstGeom prst="rect">
            <a:avLst/>
          </a:prstGeom>
        </p:spPr>
      </p:pic>
    </p:spTree>
    <p:extLst>
      <p:ext uri="{BB962C8B-B14F-4D97-AF65-F5344CB8AC3E}">
        <p14:creationId xmlns:p14="http://schemas.microsoft.com/office/powerpoint/2010/main" val="3471810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9: Perform kinematic filtering, e.g. ensuring consistency between Yaw and integrated </a:t>
            </a:r>
            <a:r>
              <a:rPr lang="en-US" dirty="0" err="1"/>
              <a:t>YawRate</a:t>
            </a:r>
            <a:r>
              <a:rPr lang="en-US" dirty="0"/>
              <a:t>, </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7846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fontScale="90000"/>
          </a:bodyPr>
          <a:lstStyle/>
          <a:p>
            <a:r>
              <a:rPr lang="en-US" dirty="0"/>
              <a:t>Step 10: Calculate predicted increments in </a:t>
            </a:r>
            <a:r>
              <a:rPr lang="en-US" dirty="0" err="1"/>
              <a:t>xEast</a:t>
            </a:r>
            <a:r>
              <a:rPr lang="en-US" dirty="0"/>
              <a:t> and </a:t>
            </a:r>
            <a:r>
              <a:rPr lang="en-US" dirty="0" err="1"/>
              <a:t>yNorth</a:t>
            </a:r>
            <a:r>
              <a:rPr lang="en-US" dirty="0"/>
              <a:t> based on measurements and yaw/velocity calculations, merging with Bayesian averages. </a:t>
            </a:r>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909164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a:bodyPr>
          <a:lstStyle/>
          <a:p>
            <a:r>
              <a:rPr lang="en-US" dirty="0"/>
              <a:t>Step 11: Automatically generate report of data </a:t>
            </a:r>
            <a:r>
              <a:rPr lang="en-US"/>
              <a:t>processing results. </a:t>
            </a:r>
            <a:endParaRPr lang="en-US" dirty="0"/>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308704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t>
            </a:r>
          </a:p>
        </p:txBody>
      </p:sp>
      <p:pic>
        <p:nvPicPr>
          <p:cNvPr id="7" name="Picture 6"/>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232448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pertains to the Penn State Mapping van</a:t>
            </a:r>
          </a:p>
        </p:txBody>
      </p:sp>
      <p:pic>
        <p:nvPicPr>
          <p:cNvPr id="5" name="Picture 4">
            <a:extLst>
              <a:ext uri="{FF2B5EF4-FFF2-40B4-BE49-F238E27FC236}">
                <a16:creationId xmlns:a16="http://schemas.microsoft.com/office/drawing/2014/main" id="{6F4135DC-6A61-439A-9FD0-192556D397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711961" y="1690688"/>
            <a:ext cx="3334468" cy="4996149"/>
          </a:xfrm>
          <a:prstGeom prst="rect">
            <a:avLst/>
          </a:prstGeom>
        </p:spPr>
      </p:pic>
      <p:pic>
        <p:nvPicPr>
          <p:cNvPr id="7" name="Picture 6">
            <a:extLst>
              <a:ext uri="{FF2B5EF4-FFF2-40B4-BE49-F238E27FC236}">
                <a16:creationId xmlns:a16="http://schemas.microsoft.com/office/drawing/2014/main" id="{74AE42F1-55C5-40B0-A11B-8031329542A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28049" y="2016086"/>
            <a:ext cx="5325751" cy="3652092"/>
          </a:xfrm>
          <a:prstGeom prst="rect">
            <a:avLst/>
          </a:prstGeom>
        </p:spPr>
      </p:pic>
    </p:spTree>
    <p:extLst>
      <p:ext uri="{BB962C8B-B14F-4D97-AF65-F5344CB8AC3E}">
        <p14:creationId xmlns:p14="http://schemas.microsoft.com/office/powerpoint/2010/main" val="988203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t>
            </a:r>
          </a:p>
        </p:txBody>
      </p:sp>
      <p:pic>
        <p:nvPicPr>
          <p:cNvPr id="4" name="Picture 3"/>
          <p:cNvPicPr>
            <a:picLocks noChangeAspect="1"/>
          </p:cNvPicPr>
          <p:nvPr/>
        </p:nvPicPr>
        <p:blipFill>
          <a:blip r:embed="rId2"/>
          <a:stretch>
            <a:fillRect/>
          </a:stretch>
        </p:blipFill>
        <p:spPr>
          <a:xfrm>
            <a:off x="6096000" y="2280635"/>
            <a:ext cx="6096000" cy="4572000"/>
          </a:xfrm>
          <a:prstGeom prst="rect">
            <a:avLst/>
          </a:prstGeom>
        </p:spPr>
      </p:pic>
    </p:spTree>
    <p:extLst>
      <p:ext uri="{BB962C8B-B14F-4D97-AF65-F5344CB8AC3E}">
        <p14:creationId xmlns:p14="http://schemas.microsoft.com/office/powerpoint/2010/main" val="3944660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5" name="Picture 4"/>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4136276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4" name="Picture 3"/>
          <p:cNvPicPr>
            <a:picLocks noChangeAspect="1"/>
          </p:cNvPicPr>
          <p:nvPr/>
        </p:nvPicPr>
        <p:blipFill>
          <a:blip r:embed="rId2"/>
          <a:stretch>
            <a:fillRect/>
          </a:stretch>
        </p:blipFill>
        <p:spPr>
          <a:xfrm>
            <a:off x="6095897" y="2280635"/>
            <a:ext cx="6096000" cy="4572000"/>
          </a:xfrm>
          <a:prstGeom prst="rect">
            <a:avLst/>
          </a:prstGeom>
        </p:spPr>
      </p:pic>
    </p:spTree>
    <p:extLst>
      <p:ext uri="{BB962C8B-B14F-4D97-AF65-F5344CB8AC3E}">
        <p14:creationId xmlns:p14="http://schemas.microsoft.com/office/powerpoint/2010/main" val="1758980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Cleaned and Filtered					</a:t>
            </a:r>
          </a:p>
        </p:txBody>
      </p:sp>
      <p:pic>
        <p:nvPicPr>
          <p:cNvPr id="5" name="Picture 4"/>
          <p:cNvPicPr>
            <a:picLocks noChangeAspect="1"/>
          </p:cNvPicPr>
          <p:nvPr/>
        </p:nvPicPr>
        <p:blipFill>
          <a:blip r:embed="rId2"/>
          <a:stretch>
            <a:fillRect/>
          </a:stretch>
        </p:blipFill>
        <p:spPr>
          <a:xfrm>
            <a:off x="6096000" y="2280636"/>
            <a:ext cx="6096000" cy="4572000"/>
          </a:xfrm>
          <a:prstGeom prst="rect">
            <a:avLst/>
          </a:prstGeom>
        </p:spPr>
      </p:pic>
    </p:spTree>
    <p:extLst>
      <p:ext uri="{BB962C8B-B14F-4D97-AF65-F5344CB8AC3E}">
        <p14:creationId xmlns:p14="http://schemas.microsoft.com/office/powerpoint/2010/main" val="733336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Cleaned and Time Aligned					</a:t>
            </a:r>
          </a:p>
        </p:txBody>
      </p:sp>
      <p:pic>
        <p:nvPicPr>
          <p:cNvPr id="4" name="Picture 3"/>
          <p:cNvPicPr>
            <a:picLocks noChangeAspect="1"/>
          </p:cNvPicPr>
          <p:nvPr/>
        </p:nvPicPr>
        <p:blipFill>
          <a:blip r:embed="rId2"/>
          <a:stretch>
            <a:fillRect/>
          </a:stretch>
        </p:blipFill>
        <p:spPr>
          <a:xfrm>
            <a:off x="6090607" y="2291210"/>
            <a:ext cx="6096000" cy="4572000"/>
          </a:xfrm>
          <a:prstGeom prst="rect">
            <a:avLst/>
          </a:prstGeom>
        </p:spPr>
      </p:pic>
    </p:spTree>
    <p:extLst>
      <p:ext uri="{BB962C8B-B14F-4D97-AF65-F5344CB8AC3E}">
        <p14:creationId xmlns:p14="http://schemas.microsoft.com/office/powerpoint/2010/main" val="3533711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After time filtering</a:t>
            </a:r>
          </a:p>
        </p:txBody>
      </p:sp>
      <p:pic>
        <p:nvPicPr>
          <p:cNvPr id="5" name="Picture 4"/>
          <p:cNvPicPr>
            <a:picLocks noChangeAspect="1"/>
          </p:cNvPicPr>
          <p:nvPr/>
        </p:nvPicPr>
        <p:blipFill>
          <a:blip r:embed="rId2"/>
          <a:stretch>
            <a:fillRect/>
          </a:stretch>
        </p:blipFill>
        <p:spPr>
          <a:xfrm>
            <a:off x="6101172" y="2275351"/>
            <a:ext cx="6096000" cy="4572000"/>
          </a:xfrm>
          <a:prstGeom prst="rect">
            <a:avLst/>
          </a:prstGeom>
        </p:spPr>
      </p:pic>
    </p:spTree>
    <p:extLst>
      <p:ext uri="{BB962C8B-B14F-4D97-AF65-F5344CB8AC3E}">
        <p14:creationId xmlns:p14="http://schemas.microsoft.com/office/powerpoint/2010/main" val="587537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position plots (XY)</a:t>
            </a:r>
          </a:p>
        </p:txBody>
      </p:sp>
      <p:sp>
        <p:nvSpPr>
          <p:cNvPr id="3" name="Content Placeholder 2"/>
          <p:cNvSpPr>
            <a:spLocks noGrp="1"/>
          </p:cNvSpPr>
          <p:nvPr>
            <p:ph idx="1"/>
          </p:nvPr>
        </p:nvSpPr>
        <p:spPr/>
        <p:txBody>
          <a:bodyPr/>
          <a:lstStyle/>
          <a:p>
            <a:pPr marL="0" indent="0">
              <a:buNone/>
            </a:pPr>
            <a:r>
              <a:rPr lang="en-US" dirty="0"/>
              <a:t>Raw Data					</a:t>
            </a:r>
          </a:p>
        </p:txBody>
      </p:sp>
      <p:pic>
        <p:nvPicPr>
          <p:cNvPr id="6" name="Picture 5"/>
          <p:cNvPicPr>
            <a:picLocks noChangeAspect="1"/>
          </p:cNvPicPr>
          <p:nvPr/>
        </p:nvPicPr>
        <p:blipFill>
          <a:blip r:embed="rId2"/>
          <a:stretch>
            <a:fillRect/>
          </a:stretch>
        </p:blipFill>
        <p:spPr>
          <a:xfrm>
            <a:off x="2743200" y="914400"/>
            <a:ext cx="10970313" cy="5486400"/>
          </a:xfrm>
          <a:prstGeom prst="rect">
            <a:avLst/>
          </a:prstGeom>
        </p:spPr>
      </p:pic>
    </p:spTree>
    <p:extLst>
      <p:ext uri="{BB962C8B-B14F-4D97-AF65-F5344CB8AC3E}">
        <p14:creationId xmlns:p14="http://schemas.microsoft.com/office/powerpoint/2010/main" val="2777441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3473950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90399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0A1F-C682-4DD5-B982-942AF4B90E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AFEEDD2-0D37-4521-93E5-C31E841963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9993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mapping van has the following sensors</a:t>
            </a:r>
          </a:p>
        </p:txBody>
      </p:sp>
      <p:sp>
        <p:nvSpPr>
          <p:cNvPr id="3" name="Content Placeholder 2"/>
          <p:cNvSpPr>
            <a:spLocks noGrp="1"/>
          </p:cNvSpPr>
          <p:nvPr>
            <p:ph idx="1"/>
          </p:nvPr>
        </p:nvSpPr>
        <p:spPr/>
        <p:txBody>
          <a:bodyPr/>
          <a:lstStyle/>
          <a:p>
            <a:r>
              <a:rPr lang="en-US" dirty="0"/>
              <a:t>Details can be found at: www.connectedvehicles.psu.edu </a:t>
            </a:r>
          </a:p>
        </p:txBody>
      </p:sp>
    </p:spTree>
    <p:extLst>
      <p:ext uri="{BB962C8B-B14F-4D97-AF65-F5344CB8AC3E}">
        <p14:creationId xmlns:p14="http://schemas.microsoft.com/office/powerpoint/2010/main" val="941595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86FB-9610-4CF3-BF29-3661EDF7207A}"/>
              </a:ext>
            </a:extLst>
          </p:cNvPr>
          <p:cNvSpPr>
            <a:spLocks noGrp="1"/>
          </p:cNvSpPr>
          <p:nvPr>
            <p:ph type="title"/>
          </p:nvPr>
        </p:nvSpPr>
        <p:spPr/>
        <p:txBody>
          <a:bodyPr>
            <a:normAutofit fontScale="90000"/>
          </a:bodyPr>
          <a:lstStyle/>
          <a:p>
            <a:r>
              <a:rPr lang="en-US" dirty="0"/>
              <a:t>The Kalman Filtering cannot remove jump discontinuities, as these are not zero mean </a:t>
            </a:r>
            <a:r>
              <a:rPr lang="en-US" dirty="0" err="1"/>
              <a:t>guassian</a:t>
            </a:r>
            <a:r>
              <a:rPr lang="en-US" dirty="0"/>
              <a:t> processes</a:t>
            </a:r>
          </a:p>
        </p:txBody>
      </p:sp>
      <p:sp>
        <p:nvSpPr>
          <p:cNvPr id="3" name="Content Placeholder 2">
            <a:extLst>
              <a:ext uri="{FF2B5EF4-FFF2-40B4-BE49-F238E27FC236}">
                <a16:creationId xmlns:a16="http://schemas.microsoft.com/office/drawing/2014/main" id="{1A993812-870C-4FB2-A568-3029F7D7B513}"/>
              </a:ext>
            </a:extLst>
          </p:cNvPr>
          <p:cNvSpPr>
            <a:spLocks noGrp="1"/>
          </p:cNvSpPr>
          <p:nvPr>
            <p:ph idx="1"/>
          </p:nvPr>
        </p:nvSpPr>
        <p:spPr/>
        <p:txBody>
          <a:bodyPr/>
          <a:lstStyle/>
          <a:p>
            <a:pPr marL="0" indent="0">
              <a:buNone/>
            </a:pPr>
            <a:r>
              <a:rPr lang="en-US" dirty="0"/>
              <a:t>Instead, we use template matching within state-space plots.</a:t>
            </a:r>
          </a:p>
        </p:txBody>
      </p:sp>
    </p:spTree>
    <p:extLst>
      <p:ext uri="{BB962C8B-B14F-4D97-AF65-F5344CB8AC3E}">
        <p14:creationId xmlns:p14="http://schemas.microsoft.com/office/powerpoint/2010/main" val="3678216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Template matching is motivated by the data in state-space exhibiting odd jumps (this is Hemisphere </a:t>
            </a:r>
            <a:r>
              <a:rPr lang="en-US" dirty="0" err="1"/>
              <a:t>xEast</a:t>
            </a:r>
            <a:r>
              <a:rPr lang="en-US" dirty="0"/>
              <a:t>, </a:t>
            </a:r>
            <a:r>
              <a:rPr lang="en-US" dirty="0" err="1"/>
              <a:t>rawData</a:t>
            </a:r>
            <a:r>
              <a:rPr lang="en-US" dirty="0"/>
              <a:t>)</a:t>
            </a:r>
          </a:p>
        </p:txBody>
      </p:sp>
      <p:pic>
        <p:nvPicPr>
          <p:cNvPr id="5" name="Picture 4">
            <a:extLst>
              <a:ext uri="{FF2B5EF4-FFF2-40B4-BE49-F238E27FC236}">
                <a16:creationId xmlns:a16="http://schemas.microsoft.com/office/drawing/2014/main" id="{750761D4-5C19-453D-9926-4E97AF3320EE}"/>
              </a:ext>
            </a:extLst>
          </p:cNvPr>
          <p:cNvPicPr>
            <a:picLocks noChangeAspect="1"/>
          </p:cNvPicPr>
          <p:nvPr/>
        </p:nvPicPr>
        <p:blipFill>
          <a:blip r:embed="rId2"/>
          <a:stretch>
            <a:fillRect/>
          </a:stretch>
        </p:blipFill>
        <p:spPr>
          <a:xfrm>
            <a:off x="110168" y="2365299"/>
            <a:ext cx="6958988" cy="3869626"/>
          </a:xfrm>
          <a:prstGeom prst="rect">
            <a:avLst/>
          </a:prstGeom>
        </p:spPr>
      </p:pic>
      <p:pic>
        <p:nvPicPr>
          <p:cNvPr id="6" name="Picture 5">
            <a:extLst>
              <a:ext uri="{FF2B5EF4-FFF2-40B4-BE49-F238E27FC236}">
                <a16:creationId xmlns:a16="http://schemas.microsoft.com/office/drawing/2014/main" id="{34B8DFB4-A89D-4B14-AE58-CD050AA6B003}"/>
              </a:ext>
            </a:extLst>
          </p:cNvPr>
          <p:cNvPicPr>
            <a:picLocks noChangeAspect="1"/>
          </p:cNvPicPr>
          <p:nvPr/>
        </p:nvPicPr>
        <p:blipFill>
          <a:blip r:embed="rId3"/>
          <a:stretch>
            <a:fillRect/>
          </a:stretch>
        </p:blipFill>
        <p:spPr>
          <a:xfrm>
            <a:off x="7293167" y="1690688"/>
            <a:ext cx="4788665" cy="2662793"/>
          </a:xfrm>
          <a:prstGeom prst="rect">
            <a:avLst/>
          </a:prstGeom>
        </p:spPr>
      </p:pic>
    </p:spTree>
    <p:extLst>
      <p:ext uri="{BB962C8B-B14F-4D97-AF65-F5344CB8AC3E}">
        <p14:creationId xmlns:p14="http://schemas.microsoft.com/office/powerpoint/2010/main" val="42056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It’s especially hard to filter because it curves back onto itself in some locations, yet filtering it in time domain decouples the states.</a:t>
            </a:r>
          </a:p>
        </p:txBody>
      </p:sp>
      <p:pic>
        <p:nvPicPr>
          <p:cNvPr id="7" name="Picture 6">
            <a:extLst>
              <a:ext uri="{FF2B5EF4-FFF2-40B4-BE49-F238E27FC236}">
                <a16:creationId xmlns:a16="http://schemas.microsoft.com/office/drawing/2014/main" id="{AFAC4DCF-353A-4B23-B7BB-5FA7EA5DC208}"/>
              </a:ext>
            </a:extLst>
          </p:cNvPr>
          <p:cNvPicPr>
            <a:picLocks noChangeAspect="1"/>
          </p:cNvPicPr>
          <p:nvPr/>
        </p:nvPicPr>
        <p:blipFill>
          <a:blip r:embed="rId2"/>
          <a:stretch>
            <a:fillRect/>
          </a:stretch>
        </p:blipFill>
        <p:spPr>
          <a:xfrm>
            <a:off x="2195973" y="2049715"/>
            <a:ext cx="8251726" cy="4588468"/>
          </a:xfrm>
          <a:prstGeom prst="rect">
            <a:avLst/>
          </a:prstGeom>
        </p:spPr>
      </p:pic>
    </p:spTree>
    <p:extLst>
      <p:ext uri="{BB962C8B-B14F-4D97-AF65-F5344CB8AC3E}">
        <p14:creationId xmlns:p14="http://schemas.microsoft.com/office/powerpoint/2010/main" val="765861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2178-0349-434E-93B8-813A59F01B17}"/>
              </a:ext>
            </a:extLst>
          </p:cNvPr>
          <p:cNvSpPr>
            <a:spLocks noGrp="1"/>
          </p:cNvSpPr>
          <p:nvPr>
            <p:ph type="title"/>
          </p:nvPr>
        </p:nvSpPr>
        <p:spPr/>
        <p:txBody>
          <a:bodyPr>
            <a:noAutofit/>
          </a:bodyPr>
          <a:lstStyle/>
          <a:p>
            <a:r>
              <a:rPr lang="en-US" sz="3200" dirty="0"/>
              <a:t>To find jumps, we look at the cumulative sum of error between the predicted and actual increments, e.g. the per-station bias in the signal. Jump discontinuities are found by a threshold based on standard deviation.</a:t>
            </a:r>
          </a:p>
        </p:txBody>
      </p:sp>
      <p:sp>
        <p:nvSpPr>
          <p:cNvPr id="3" name="Content Placeholder 2">
            <a:extLst>
              <a:ext uri="{FF2B5EF4-FFF2-40B4-BE49-F238E27FC236}">
                <a16:creationId xmlns:a16="http://schemas.microsoft.com/office/drawing/2014/main" id="{DEAAB398-3142-46DB-9758-309326C3D980}"/>
              </a:ext>
            </a:extLst>
          </p:cNvPr>
          <p:cNvSpPr>
            <a:spLocks noGrp="1"/>
          </p:cNvSpPr>
          <p:nvPr>
            <p:ph idx="1"/>
          </p:nvPr>
        </p:nvSpPr>
        <p:spPr>
          <a:xfrm>
            <a:off x="838200" y="2118511"/>
            <a:ext cx="10515600" cy="4058452"/>
          </a:xfrm>
        </p:spPr>
        <p:txBody>
          <a:bodyPr>
            <a:normAutofit/>
          </a:bodyPr>
          <a:lstStyle/>
          <a:p>
            <a:pPr marL="0" indent="0">
              <a:buNone/>
            </a:pPr>
            <a:r>
              <a:rPr lang="en-US" sz="2000" dirty="0"/>
              <a:t>Biases showing discovery of jumps			Their location in state-space</a:t>
            </a:r>
          </a:p>
        </p:txBody>
      </p:sp>
      <p:pic>
        <p:nvPicPr>
          <p:cNvPr id="4" name="Picture 3">
            <a:extLst>
              <a:ext uri="{FF2B5EF4-FFF2-40B4-BE49-F238E27FC236}">
                <a16:creationId xmlns:a16="http://schemas.microsoft.com/office/drawing/2014/main" id="{B12391A7-3E36-4289-94B1-26518978F2AE}"/>
              </a:ext>
            </a:extLst>
          </p:cNvPr>
          <p:cNvPicPr>
            <a:picLocks noChangeAspect="1"/>
          </p:cNvPicPr>
          <p:nvPr/>
        </p:nvPicPr>
        <p:blipFill>
          <a:blip r:embed="rId2"/>
          <a:stretch>
            <a:fillRect/>
          </a:stretch>
        </p:blipFill>
        <p:spPr>
          <a:xfrm>
            <a:off x="0" y="2595600"/>
            <a:ext cx="5676000" cy="4262400"/>
          </a:xfrm>
          <a:prstGeom prst="rect">
            <a:avLst/>
          </a:prstGeom>
        </p:spPr>
      </p:pic>
      <p:pic>
        <p:nvPicPr>
          <p:cNvPr id="5" name="Picture 4">
            <a:extLst>
              <a:ext uri="{FF2B5EF4-FFF2-40B4-BE49-F238E27FC236}">
                <a16:creationId xmlns:a16="http://schemas.microsoft.com/office/drawing/2014/main" id="{1246FC1E-5BBA-4607-927B-532629310684}"/>
              </a:ext>
            </a:extLst>
          </p:cNvPr>
          <p:cNvPicPr>
            <a:picLocks noChangeAspect="1"/>
          </p:cNvPicPr>
          <p:nvPr/>
        </p:nvPicPr>
        <p:blipFill>
          <a:blip r:embed="rId3"/>
          <a:stretch>
            <a:fillRect/>
          </a:stretch>
        </p:blipFill>
        <p:spPr>
          <a:xfrm>
            <a:off x="5892559" y="2595600"/>
            <a:ext cx="5676000" cy="4262400"/>
          </a:xfrm>
          <a:prstGeom prst="rect">
            <a:avLst/>
          </a:prstGeom>
        </p:spPr>
      </p:pic>
    </p:spTree>
    <p:extLst>
      <p:ext uri="{BB962C8B-B14F-4D97-AF65-F5344CB8AC3E}">
        <p14:creationId xmlns:p14="http://schemas.microsoft.com/office/powerpoint/2010/main" val="3195518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4643-2246-4B18-92EF-0A19FD99E7C4}"/>
              </a:ext>
            </a:extLst>
          </p:cNvPr>
          <p:cNvSpPr>
            <a:spLocks noGrp="1"/>
          </p:cNvSpPr>
          <p:nvPr>
            <p:ph type="title"/>
          </p:nvPr>
        </p:nvSpPr>
        <p:spPr/>
        <p:txBody>
          <a:bodyPr/>
          <a:lstStyle/>
          <a:p>
            <a:r>
              <a:rPr lang="en-US" dirty="0"/>
              <a:t>Here’s a close-up of the jumps discovered via this process</a:t>
            </a:r>
          </a:p>
        </p:txBody>
      </p:sp>
      <p:pic>
        <p:nvPicPr>
          <p:cNvPr id="4" name="Picture 3">
            <a:extLst>
              <a:ext uri="{FF2B5EF4-FFF2-40B4-BE49-F238E27FC236}">
                <a16:creationId xmlns:a16="http://schemas.microsoft.com/office/drawing/2014/main" id="{8585688B-F754-4A6E-A1EC-C3612E155D5F}"/>
              </a:ext>
            </a:extLst>
          </p:cNvPr>
          <p:cNvPicPr>
            <a:picLocks noChangeAspect="1"/>
          </p:cNvPicPr>
          <p:nvPr/>
        </p:nvPicPr>
        <p:blipFill>
          <a:blip r:embed="rId2"/>
          <a:stretch>
            <a:fillRect/>
          </a:stretch>
        </p:blipFill>
        <p:spPr>
          <a:xfrm>
            <a:off x="3258000" y="1690688"/>
            <a:ext cx="5676000" cy="4262400"/>
          </a:xfrm>
          <a:prstGeom prst="rect">
            <a:avLst/>
          </a:prstGeom>
        </p:spPr>
      </p:pic>
    </p:spTree>
    <p:extLst>
      <p:ext uri="{BB962C8B-B14F-4D97-AF65-F5344CB8AC3E}">
        <p14:creationId xmlns:p14="http://schemas.microsoft.com/office/powerpoint/2010/main" val="1424927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99CC-97DD-4D78-9415-EB197B87495A}"/>
              </a:ext>
            </a:extLst>
          </p:cNvPr>
          <p:cNvSpPr>
            <a:spLocks noGrp="1"/>
          </p:cNvSpPr>
          <p:nvPr>
            <p:ph type="title"/>
          </p:nvPr>
        </p:nvSpPr>
        <p:spPr/>
        <p:txBody>
          <a:bodyPr>
            <a:noAutofit/>
          </a:bodyPr>
          <a:lstStyle/>
          <a:p>
            <a:r>
              <a:rPr lang="en-US" sz="3200" dirty="0"/>
              <a:t>At the start and end of the trajectory, we ensure that there is DGPS data. We can compare the skew of the predicted fit at start and end to estimate the skew in locations without DGPS.</a:t>
            </a:r>
          </a:p>
        </p:txBody>
      </p:sp>
      <p:pic>
        <p:nvPicPr>
          <p:cNvPr id="4" name="Picture 3">
            <a:extLst>
              <a:ext uri="{FF2B5EF4-FFF2-40B4-BE49-F238E27FC236}">
                <a16:creationId xmlns:a16="http://schemas.microsoft.com/office/drawing/2014/main" id="{0EA7D9A7-37C0-4BBC-B6AA-170E811DCDB2}"/>
              </a:ext>
            </a:extLst>
          </p:cNvPr>
          <p:cNvPicPr>
            <a:picLocks noChangeAspect="1"/>
          </p:cNvPicPr>
          <p:nvPr/>
        </p:nvPicPr>
        <p:blipFill>
          <a:blip r:embed="rId2"/>
          <a:stretch>
            <a:fillRect/>
          </a:stretch>
        </p:blipFill>
        <p:spPr>
          <a:xfrm>
            <a:off x="838200" y="2003971"/>
            <a:ext cx="5676000" cy="4262400"/>
          </a:xfrm>
          <a:prstGeom prst="rect">
            <a:avLst/>
          </a:prstGeom>
        </p:spPr>
      </p:pic>
      <p:pic>
        <p:nvPicPr>
          <p:cNvPr id="5" name="Picture 4">
            <a:extLst>
              <a:ext uri="{FF2B5EF4-FFF2-40B4-BE49-F238E27FC236}">
                <a16:creationId xmlns:a16="http://schemas.microsoft.com/office/drawing/2014/main" id="{3CAB42A3-C4D8-4C7A-A55E-98B20B7D1381}"/>
              </a:ext>
            </a:extLst>
          </p:cNvPr>
          <p:cNvPicPr>
            <a:picLocks noChangeAspect="1"/>
          </p:cNvPicPr>
          <p:nvPr/>
        </p:nvPicPr>
        <p:blipFill>
          <a:blip r:embed="rId3"/>
          <a:stretch>
            <a:fillRect/>
          </a:stretch>
        </p:blipFill>
        <p:spPr>
          <a:xfrm>
            <a:off x="6514200" y="1690688"/>
            <a:ext cx="5676000" cy="4262400"/>
          </a:xfrm>
          <a:prstGeom prst="rect">
            <a:avLst/>
          </a:prstGeom>
        </p:spPr>
      </p:pic>
    </p:spTree>
    <p:extLst>
      <p:ext uri="{BB962C8B-B14F-4D97-AF65-F5344CB8AC3E}">
        <p14:creationId xmlns:p14="http://schemas.microsoft.com/office/powerpoint/2010/main" val="1670130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16A6-17A9-4F1F-9C5E-23D82414B6F0}"/>
              </a:ext>
            </a:extLst>
          </p:cNvPr>
          <p:cNvSpPr>
            <a:spLocks noGrp="1"/>
          </p:cNvSpPr>
          <p:nvPr>
            <p:ph type="title"/>
          </p:nvPr>
        </p:nvSpPr>
        <p:spPr>
          <a:xfrm>
            <a:off x="838200" y="464277"/>
            <a:ext cx="10515600" cy="1325563"/>
          </a:xfrm>
        </p:spPr>
        <p:txBody>
          <a:bodyPr>
            <a:normAutofit fontScale="90000"/>
          </a:bodyPr>
          <a:lstStyle/>
          <a:p>
            <a:r>
              <a:rPr lang="en-US" dirty="0"/>
              <a:t>With the data aligned, we can return the corrected prediction (using smooth predictions) or corrected increments (noisy but cleaned versions of the original increments)</a:t>
            </a:r>
          </a:p>
        </p:txBody>
      </p:sp>
      <p:pic>
        <p:nvPicPr>
          <p:cNvPr id="4" name="Picture 3">
            <a:extLst>
              <a:ext uri="{FF2B5EF4-FFF2-40B4-BE49-F238E27FC236}">
                <a16:creationId xmlns:a16="http://schemas.microsoft.com/office/drawing/2014/main" id="{1BB96D85-1098-4861-B685-CE56F12492EA}"/>
              </a:ext>
            </a:extLst>
          </p:cNvPr>
          <p:cNvPicPr>
            <a:picLocks noChangeAspect="1"/>
          </p:cNvPicPr>
          <p:nvPr/>
        </p:nvPicPr>
        <p:blipFill>
          <a:blip r:embed="rId2"/>
          <a:stretch>
            <a:fillRect/>
          </a:stretch>
        </p:blipFill>
        <p:spPr>
          <a:xfrm>
            <a:off x="3258000" y="2309280"/>
            <a:ext cx="5676000" cy="4262400"/>
          </a:xfrm>
          <a:prstGeom prst="rect">
            <a:avLst/>
          </a:prstGeom>
        </p:spPr>
      </p:pic>
    </p:spTree>
    <p:extLst>
      <p:ext uri="{BB962C8B-B14F-4D97-AF65-F5344CB8AC3E}">
        <p14:creationId xmlns:p14="http://schemas.microsoft.com/office/powerpoint/2010/main" val="727516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1st pair set)</a:t>
            </a:r>
          </a:p>
        </p:txBody>
      </p:sp>
      <p:pic>
        <p:nvPicPr>
          <p:cNvPr id="3" name="Picture 2">
            <a:extLst>
              <a:ext uri="{FF2B5EF4-FFF2-40B4-BE49-F238E27FC236}">
                <a16:creationId xmlns:a16="http://schemas.microsoft.com/office/drawing/2014/main" id="{3D59F953-A9AD-45EC-8F81-1CEBF56F3368}"/>
              </a:ext>
            </a:extLst>
          </p:cNvPr>
          <p:cNvPicPr>
            <a:picLocks noChangeAspect="1"/>
          </p:cNvPicPr>
          <p:nvPr/>
        </p:nvPicPr>
        <p:blipFill>
          <a:blip r:embed="rId2"/>
          <a:stretch>
            <a:fillRect/>
          </a:stretch>
        </p:blipFill>
        <p:spPr>
          <a:xfrm>
            <a:off x="3289437" y="1709356"/>
            <a:ext cx="3243116" cy="2286000"/>
          </a:xfrm>
          <a:prstGeom prst="rect">
            <a:avLst/>
          </a:prstGeom>
        </p:spPr>
      </p:pic>
      <p:pic>
        <p:nvPicPr>
          <p:cNvPr id="9" name="Picture 8">
            <a:extLst>
              <a:ext uri="{FF2B5EF4-FFF2-40B4-BE49-F238E27FC236}">
                <a16:creationId xmlns:a16="http://schemas.microsoft.com/office/drawing/2014/main" id="{186D5ECB-F570-4C9C-8569-D26AA5BA08A4}"/>
              </a:ext>
            </a:extLst>
          </p:cNvPr>
          <p:cNvPicPr>
            <a:picLocks noChangeAspect="1"/>
          </p:cNvPicPr>
          <p:nvPr/>
        </p:nvPicPr>
        <p:blipFill>
          <a:blip r:embed="rId3"/>
          <a:stretch>
            <a:fillRect/>
          </a:stretch>
        </p:blipFill>
        <p:spPr>
          <a:xfrm>
            <a:off x="6668355" y="1709356"/>
            <a:ext cx="2893189" cy="2286000"/>
          </a:xfrm>
          <a:prstGeom prst="rect">
            <a:avLst/>
          </a:prstGeom>
        </p:spPr>
      </p:pic>
      <p:pic>
        <p:nvPicPr>
          <p:cNvPr id="10" name="Picture 9">
            <a:extLst>
              <a:ext uri="{FF2B5EF4-FFF2-40B4-BE49-F238E27FC236}">
                <a16:creationId xmlns:a16="http://schemas.microsoft.com/office/drawing/2014/main" id="{FC04D75C-5D49-4803-B759-E83B33D07A03}"/>
              </a:ext>
            </a:extLst>
          </p:cNvPr>
          <p:cNvPicPr>
            <a:picLocks noChangeAspect="1"/>
          </p:cNvPicPr>
          <p:nvPr/>
        </p:nvPicPr>
        <p:blipFill>
          <a:blip r:embed="rId4"/>
          <a:stretch>
            <a:fillRect/>
          </a:stretch>
        </p:blipFill>
        <p:spPr>
          <a:xfrm>
            <a:off x="992024" y="4127966"/>
            <a:ext cx="2772761" cy="2286000"/>
          </a:xfrm>
          <a:prstGeom prst="rect">
            <a:avLst/>
          </a:prstGeom>
        </p:spPr>
      </p:pic>
      <p:pic>
        <p:nvPicPr>
          <p:cNvPr id="11" name="Picture 10">
            <a:extLst>
              <a:ext uri="{FF2B5EF4-FFF2-40B4-BE49-F238E27FC236}">
                <a16:creationId xmlns:a16="http://schemas.microsoft.com/office/drawing/2014/main" id="{3F7993D8-B7C7-416B-9DD1-5F09D553D959}"/>
              </a:ext>
            </a:extLst>
          </p:cNvPr>
          <p:cNvPicPr>
            <a:picLocks noChangeAspect="1"/>
          </p:cNvPicPr>
          <p:nvPr/>
        </p:nvPicPr>
        <p:blipFill>
          <a:blip r:embed="rId5"/>
          <a:stretch>
            <a:fillRect/>
          </a:stretch>
        </p:blipFill>
        <p:spPr>
          <a:xfrm>
            <a:off x="4831034" y="4127966"/>
            <a:ext cx="3032339" cy="2286000"/>
          </a:xfrm>
          <a:prstGeom prst="rect">
            <a:avLst/>
          </a:prstGeom>
        </p:spPr>
      </p:pic>
      <p:pic>
        <p:nvPicPr>
          <p:cNvPr id="12" name="Picture 11">
            <a:extLst>
              <a:ext uri="{FF2B5EF4-FFF2-40B4-BE49-F238E27FC236}">
                <a16:creationId xmlns:a16="http://schemas.microsoft.com/office/drawing/2014/main" id="{5FE963D3-AD2A-4AFB-8D3F-BBFFC96CBCDE}"/>
              </a:ext>
            </a:extLst>
          </p:cNvPr>
          <p:cNvPicPr>
            <a:picLocks noChangeAspect="1"/>
          </p:cNvPicPr>
          <p:nvPr/>
        </p:nvPicPr>
        <p:blipFill>
          <a:blip r:embed="rId6"/>
          <a:stretch>
            <a:fillRect/>
          </a:stretch>
        </p:blipFill>
        <p:spPr>
          <a:xfrm>
            <a:off x="8137819" y="4131534"/>
            <a:ext cx="3044139" cy="2286000"/>
          </a:xfrm>
          <a:prstGeom prst="rect">
            <a:avLst/>
          </a:prstGeom>
        </p:spPr>
      </p:pic>
    </p:spTree>
    <p:extLst>
      <p:ext uri="{BB962C8B-B14F-4D97-AF65-F5344CB8AC3E}">
        <p14:creationId xmlns:p14="http://schemas.microsoft.com/office/powerpoint/2010/main" val="3679873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2</a:t>
            </a:r>
            <a:r>
              <a:rPr lang="en-US" baseline="30000" dirty="0"/>
              <a:t>nd</a:t>
            </a:r>
            <a:r>
              <a:rPr lang="en-US" dirty="0"/>
              <a:t> pair set)</a:t>
            </a:r>
          </a:p>
        </p:txBody>
      </p:sp>
      <p:pic>
        <p:nvPicPr>
          <p:cNvPr id="4" name="Picture 3">
            <a:extLst>
              <a:ext uri="{FF2B5EF4-FFF2-40B4-BE49-F238E27FC236}">
                <a16:creationId xmlns:a16="http://schemas.microsoft.com/office/drawing/2014/main" id="{312B92A7-4F4C-48A0-BAC4-284238939FE5}"/>
              </a:ext>
            </a:extLst>
          </p:cNvPr>
          <p:cNvPicPr>
            <a:picLocks noChangeAspect="1"/>
          </p:cNvPicPr>
          <p:nvPr/>
        </p:nvPicPr>
        <p:blipFill>
          <a:blip r:embed="rId2"/>
          <a:stretch>
            <a:fillRect/>
          </a:stretch>
        </p:blipFill>
        <p:spPr>
          <a:xfrm>
            <a:off x="3050664" y="1827218"/>
            <a:ext cx="3243116" cy="2286000"/>
          </a:xfrm>
          <a:prstGeom prst="rect">
            <a:avLst/>
          </a:prstGeom>
        </p:spPr>
      </p:pic>
      <p:pic>
        <p:nvPicPr>
          <p:cNvPr id="5" name="Picture 4">
            <a:extLst>
              <a:ext uri="{FF2B5EF4-FFF2-40B4-BE49-F238E27FC236}">
                <a16:creationId xmlns:a16="http://schemas.microsoft.com/office/drawing/2014/main" id="{CA0E402E-A3F6-4577-BF25-38CB5E439DDE}"/>
              </a:ext>
            </a:extLst>
          </p:cNvPr>
          <p:cNvPicPr>
            <a:picLocks noChangeAspect="1"/>
          </p:cNvPicPr>
          <p:nvPr/>
        </p:nvPicPr>
        <p:blipFill>
          <a:blip r:embed="rId3"/>
          <a:stretch>
            <a:fillRect/>
          </a:stretch>
        </p:blipFill>
        <p:spPr>
          <a:xfrm>
            <a:off x="6750355" y="1827218"/>
            <a:ext cx="2893189" cy="2286000"/>
          </a:xfrm>
          <a:prstGeom prst="rect">
            <a:avLst/>
          </a:prstGeom>
        </p:spPr>
      </p:pic>
      <p:pic>
        <p:nvPicPr>
          <p:cNvPr id="6" name="Picture 5">
            <a:extLst>
              <a:ext uri="{FF2B5EF4-FFF2-40B4-BE49-F238E27FC236}">
                <a16:creationId xmlns:a16="http://schemas.microsoft.com/office/drawing/2014/main" id="{DA3B370E-FCDD-4D6D-A921-8D58DC80CC31}"/>
              </a:ext>
            </a:extLst>
          </p:cNvPr>
          <p:cNvPicPr>
            <a:picLocks noChangeAspect="1"/>
          </p:cNvPicPr>
          <p:nvPr/>
        </p:nvPicPr>
        <p:blipFill>
          <a:blip r:embed="rId4"/>
          <a:stretch>
            <a:fillRect/>
          </a:stretch>
        </p:blipFill>
        <p:spPr>
          <a:xfrm>
            <a:off x="931050" y="4213569"/>
            <a:ext cx="2772761" cy="2286000"/>
          </a:xfrm>
          <a:prstGeom prst="rect">
            <a:avLst/>
          </a:prstGeom>
        </p:spPr>
      </p:pic>
      <p:pic>
        <p:nvPicPr>
          <p:cNvPr id="7" name="Picture 6">
            <a:extLst>
              <a:ext uri="{FF2B5EF4-FFF2-40B4-BE49-F238E27FC236}">
                <a16:creationId xmlns:a16="http://schemas.microsoft.com/office/drawing/2014/main" id="{F3BC21AC-E7BC-40F3-A8A1-3CEF973C8E72}"/>
              </a:ext>
            </a:extLst>
          </p:cNvPr>
          <p:cNvPicPr>
            <a:picLocks noChangeAspect="1"/>
          </p:cNvPicPr>
          <p:nvPr/>
        </p:nvPicPr>
        <p:blipFill>
          <a:blip r:embed="rId5"/>
          <a:stretch>
            <a:fillRect/>
          </a:stretch>
        </p:blipFill>
        <p:spPr>
          <a:xfrm>
            <a:off x="4672222" y="4213569"/>
            <a:ext cx="3032339" cy="2286000"/>
          </a:xfrm>
          <a:prstGeom prst="rect">
            <a:avLst/>
          </a:prstGeom>
        </p:spPr>
      </p:pic>
      <p:pic>
        <p:nvPicPr>
          <p:cNvPr id="8" name="Picture 7">
            <a:extLst>
              <a:ext uri="{FF2B5EF4-FFF2-40B4-BE49-F238E27FC236}">
                <a16:creationId xmlns:a16="http://schemas.microsoft.com/office/drawing/2014/main" id="{2CF86CF5-EFBE-46CC-8FDA-7BD41C2DEDFE}"/>
              </a:ext>
            </a:extLst>
          </p:cNvPr>
          <p:cNvPicPr>
            <a:picLocks noChangeAspect="1"/>
          </p:cNvPicPr>
          <p:nvPr/>
        </p:nvPicPr>
        <p:blipFill>
          <a:blip r:embed="rId6"/>
          <a:stretch>
            <a:fillRect/>
          </a:stretch>
        </p:blipFill>
        <p:spPr>
          <a:xfrm>
            <a:off x="8408813" y="4213569"/>
            <a:ext cx="3044139" cy="2286000"/>
          </a:xfrm>
          <a:prstGeom prst="rect">
            <a:avLst/>
          </a:prstGeom>
        </p:spPr>
      </p:pic>
    </p:spTree>
    <p:extLst>
      <p:ext uri="{BB962C8B-B14F-4D97-AF65-F5344CB8AC3E}">
        <p14:creationId xmlns:p14="http://schemas.microsoft.com/office/powerpoint/2010/main" val="1206323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4" name="Picture 3">
            <a:extLst>
              <a:ext uri="{FF2B5EF4-FFF2-40B4-BE49-F238E27FC236}">
                <a16:creationId xmlns:a16="http://schemas.microsoft.com/office/drawing/2014/main" id="{FF23D57E-0ADE-4A18-91C7-B8DDF2CE2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056" y="838874"/>
            <a:ext cx="7552944" cy="5180262"/>
          </a:xfrm>
          <a:prstGeom prst="rect">
            <a:avLst/>
          </a:prstGeom>
          <a:effectLst/>
        </p:spPr>
      </p:pic>
    </p:spTree>
    <p:extLst>
      <p:ext uri="{BB962C8B-B14F-4D97-AF65-F5344CB8AC3E}">
        <p14:creationId xmlns:p14="http://schemas.microsoft.com/office/powerpoint/2010/main" val="134722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overview of the steps follow grouping of data into increasingly processed forms</a:t>
            </a:r>
          </a:p>
        </p:txBody>
      </p:sp>
      <p:sp>
        <p:nvSpPr>
          <p:cNvPr id="3" name="Content Placeholder 2"/>
          <p:cNvSpPr>
            <a:spLocks noGrp="1"/>
          </p:cNvSpPr>
          <p:nvPr>
            <p:ph idx="1"/>
          </p:nvPr>
        </p:nvSpPr>
        <p:spPr/>
        <p:txBody>
          <a:bodyPr/>
          <a:lstStyle/>
          <a:p>
            <a:pPr marL="0" indent="0">
              <a:buNone/>
            </a:pPr>
            <a:r>
              <a:rPr lang="en-US" dirty="0"/>
              <a:t>Crude data by indices		By time	Aligned	Merged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1651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6" name="Picture 5">
            <a:extLst>
              <a:ext uri="{FF2B5EF4-FFF2-40B4-BE49-F238E27FC236}">
                <a16:creationId xmlns:a16="http://schemas.microsoft.com/office/drawing/2014/main" id="{95533738-B6A1-45C8-8800-9B8BC850B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056" y="838874"/>
            <a:ext cx="7552944" cy="5180262"/>
          </a:xfrm>
          <a:prstGeom prst="rect">
            <a:avLst/>
          </a:prstGeom>
          <a:effectLst/>
        </p:spPr>
      </p:pic>
    </p:spTree>
    <p:extLst>
      <p:ext uri="{BB962C8B-B14F-4D97-AF65-F5344CB8AC3E}">
        <p14:creationId xmlns:p14="http://schemas.microsoft.com/office/powerpoint/2010/main" val="4026609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calculations:</a:t>
            </a:r>
            <a:br>
              <a:rPr lang="en-US" dirty="0"/>
            </a:br>
            <a:r>
              <a:rPr lang="en-US" dirty="0"/>
              <a:t>Station step 1: Define start and end of segments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14851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2: </a:t>
            </a:r>
            <a:br>
              <a:rPr lang="en-US" dirty="0"/>
            </a:br>
            <a:r>
              <a:rPr lang="en-US" dirty="0"/>
              <a:t>Using start/end, automatically break data into laps (and/or routes)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3: </a:t>
            </a:r>
            <a:br>
              <a:rPr lang="en-US" dirty="0"/>
            </a:br>
            <a:r>
              <a:rPr lang="en-US" dirty="0"/>
              <a:t>Determine the s-coordinate average along each lap, removing outliers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94824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Station step 4: </a:t>
            </a:r>
            <a:br>
              <a:rPr lang="en-US" dirty="0"/>
            </a:br>
            <a:r>
              <a:rPr lang="en-US" dirty="0"/>
              <a:t>Decimate data to the same s-coordinate</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0674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First, we load all data into structure with fields grouped by sensor. This is the </a:t>
            </a:r>
            <a:r>
              <a:rPr lang="en-US" sz="3100" dirty="0" err="1">
                <a:solidFill>
                  <a:srgbClr val="FF0000"/>
                </a:solidFill>
              </a:rPr>
              <a:t>rawData</a:t>
            </a:r>
            <a:r>
              <a:rPr lang="en-US" dirty="0"/>
              <a:t> structure.</a:t>
            </a:r>
          </a:p>
        </p:txBody>
      </p:sp>
      <p:sp>
        <p:nvSpPr>
          <p:cNvPr id="3" name="Content Placeholder 2"/>
          <p:cNvSpPr>
            <a:spLocks noGrp="1"/>
          </p:cNvSpPr>
          <p:nvPr>
            <p:ph idx="1"/>
          </p:nvPr>
        </p:nvSpPr>
        <p:spPr/>
        <p:txBody>
          <a:bodyPr/>
          <a:lstStyle/>
          <a:p>
            <a:pPr marL="0" indent="0">
              <a:buNone/>
            </a:pPr>
            <a:r>
              <a:rPr lang="en-US" dirty="0"/>
              <a:t>We do this because all data for each sensor individually tends to share the same error behaviors. For example, data from the Hemisphere GPS all tend to drop at the same time, if DGPS goes out.</a:t>
            </a:r>
          </a:p>
        </p:txBody>
      </p:sp>
      <p:pic>
        <p:nvPicPr>
          <p:cNvPr id="5" name="Picture 4">
            <a:extLst>
              <a:ext uri="{FF2B5EF4-FFF2-40B4-BE49-F238E27FC236}">
                <a16:creationId xmlns:a16="http://schemas.microsoft.com/office/drawing/2014/main" id="{8A1E8D06-7FD3-42AD-8E3F-0DF5C4EE04B1}"/>
              </a:ext>
            </a:extLst>
          </p:cNvPr>
          <p:cNvPicPr>
            <a:picLocks noChangeAspect="1"/>
          </p:cNvPicPr>
          <p:nvPr/>
        </p:nvPicPr>
        <p:blipFill>
          <a:blip r:embed="rId2"/>
          <a:stretch>
            <a:fillRect/>
          </a:stretch>
        </p:blipFill>
        <p:spPr>
          <a:xfrm>
            <a:off x="580902" y="3429000"/>
            <a:ext cx="4176689" cy="3136490"/>
          </a:xfrm>
          <a:prstGeom prst="rect">
            <a:avLst/>
          </a:prstGeom>
        </p:spPr>
      </p:pic>
      <p:pic>
        <p:nvPicPr>
          <p:cNvPr id="6" name="Picture 5">
            <a:extLst>
              <a:ext uri="{FF2B5EF4-FFF2-40B4-BE49-F238E27FC236}">
                <a16:creationId xmlns:a16="http://schemas.microsoft.com/office/drawing/2014/main" id="{F2D973FE-31B4-444F-BBE8-DFF0A58FD550}"/>
              </a:ext>
            </a:extLst>
          </p:cNvPr>
          <p:cNvPicPr>
            <a:picLocks noChangeAspect="1"/>
          </p:cNvPicPr>
          <p:nvPr/>
        </p:nvPicPr>
        <p:blipFill>
          <a:blip r:embed="rId3"/>
          <a:stretch>
            <a:fillRect/>
          </a:stretch>
        </p:blipFill>
        <p:spPr>
          <a:xfrm>
            <a:off x="9132983" y="4599577"/>
            <a:ext cx="2362200" cy="1771650"/>
          </a:xfrm>
          <a:prstGeom prst="rect">
            <a:avLst/>
          </a:prstGeom>
        </p:spPr>
      </p:pic>
      <p:pic>
        <p:nvPicPr>
          <p:cNvPr id="7" name="Picture 6">
            <a:extLst>
              <a:ext uri="{FF2B5EF4-FFF2-40B4-BE49-F238E27FC236}">
                <a16:creationId xmlns:a16="http://schemas.microsoft.com/office/drawing/2014/main" id="{D34D1523-4EEE-43E4-80F9-F884C115703F}"/>
              </a:ext>
            </a:extLst>
          </p:cNvPr>
          <p:cNvPicPr>
            <a:picLocks noChangeAspect="1"/>
          </p:cNvPicPr>
          <p:nvPr/>
        </p:nvPicPr>
        <p:blipFill>
          <a:blip r:embed="rId4"/>
          <a:stretch>
            <a:fillRect/>
          </a:stretch>
        </p:blipFill>
        <p:spPr>
          <a:xfrm>
            <a:off x="9132983" y="2827927"/>
            <a:ext cx="2362200" cy="1771650"/>
          </a:xfrm>
          <a:prstGeom prst="rect">
            <a:avLst/>
          </a:prstGeom>
        </p:spPr>
      </p:pic>
      <p:pic>
        <p:nvPicPr>
          <p:cNvPr id="8" name="Picture 7">
            <a:extLst>
              <a:ext uri="{FF2B5EF4-FFF2-40B4-BE49-F238E27FC236}">
                <a16:creationId xmlns:a16="http://schemas.microsoft.com/office/drawing/2014/main" id="{8942367B-5432-40D6-A919-5E44E293D10A}"/>
              </a:ext>
            </a:extLst>
          </p:cNvPr>
          <p:cNvPicPr>
            <a:picLocks noChangeAspect="1"/>
          </p:cNvPicPr>
          <p:nvPr/>
        </p:nvPicPr>
        <p:blipFill>
          <a:blip r:embed="rId5"/>
          <a:stretch>
            <a:fillRect/>
          </a:stretch>
        </p:blipFill>
        <p:spPr>
          <a:xfrm>
            <a:off x="5014889" y="3276924"/>
            <a:ext cx="3866719" cy="2900039"/>
          </a:xfrm>
          <a:prstGeom prst="rect">
            <a:avLst/>
          </a:prstGeom>
        </p:spPr>
      </p:pic>
    </p:spTree>
    <p:extLst>
      <p:ext uri="{BB962C8B-B14F-4D97-AF65-F5344CB8AC3E}">
        <p14:creationId xmlns:p14="http://schemas.microsoft.com/office/powerpoint/2010/main" val="350275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17" y="672943"/>
            <a:ext cx="10515600" cy="1881233"/>
          </a:xfrm>
        </p:spPr>
        <p:txBody>
          <a:bodyPr>
            <a:normAutofit fontScale="90000"/>
          </a:bodyPr>
          <a:lstStyle/>
          <a:p>
            <a:r>
              <a:rPr lang="en-US" dirty="0"/>
              <a:t>Right after the raw data is loaded, we check if the time is incrementing uniformly in </a:t>
            </a:r>
            <a:r>
              <a:rPr lang="en-US" sz="2700" dirty="0" err="1">
                <a:solidFill>
                  <a:srgbClr val="00B050"/>
                </a:solidFill>
              </a:rPr>
              <a:t>fcn_removeTimeGapsFromRawData</a:t>
            </a:r>
            <a:r>
              <a:rPr lang="en-US" dirty="0"/>
              <a:t>. If it does not, the data around this is set to </a:t>
            </a:r>
            <a:r>
              <a:rPr lang="en-US" dirty="0" err="1"/>
              <a:t>NaN</a:t>
            </a:r>
            <a:r>
              <a:rPr lang="en-US" dirty="0"/>
              <a:t>. In later steps, this is interpolated.</a:t>
            </a:r>
          </a:p>
        </p:txBody>
      </p:sp>
      <p:pic>
        <p:nvPicPr>
          <p:cNvPr id="13" name="Picture 12"/>
          <p:cNvPicPr>
            <a:picLocks noChangeAspect="1"/>
          </p:cNvPicPr>
          <p:nvPr/>
        </p:nvPicPr>
        <p:blipFill>
          <a:blip r:embed="rId2"/>
          <a:stretch>
            <a:fillRect/>
          </a:stretch>
        </p:blipFill>
        <p:spPr>
          <a:xfrm>
            <a:off x="5828308" y="3567291"/>
            <a:ext cx="5469309" cy="2743200"/>
          </a:xfrm>
          <a:prstGeom prst="rect">
            <a:avLst/>
          </a:prstGeom>
        </p:spPr>
      </p:pic>
      <p:pic>
        <p:nvPicPr>
          <p:cNvPr id="14" name="Picture 13"/>
          <p:cNvPicPr>
            <a:picLocks noChangeAspect="1"/>
          </p:cNvPicPr>
          <p:nvPr/>
        </p:nvPicPr>
        <p:blipFill>
          <a:blip r:embed="rId3"/>
          <a:stretch>
            <a:fillRect/>
          </a:stretch>
        </p:blipFill>
        <p:spPr>
          <a:xfrm>
            <a:off x="508386" y="3567291"/>
            <a:ext cx="5469309" cy="2743200"/>
          </a:xfrm>
          <a:prstGeom prst="rect">
            <a:avLst/>
          </a:prstGeom>
        </p:spPr>
      </p:pic>
    </p:spTree>
    <p:extLst>
      <p:ext uri="{BB962C8B-B14F-4D97-AF65-F5344CB8AC3E}">
        <p14:creationId xmlns:p14="http://schemas.microsoft.com/office/powerpoint/2010/main" val="85127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98" y="561315"/>
            <a:ext cx="10515600" cy="1325563"/>
          </a:xfrm>
        </p:spPr>
        <p:txBody>
          <a:bodyPr>
            <a:normAutofit fontScale="90000"/>
          </a:bodyPr>
          <a:lstStyle/>
          <a:p>
            <a:r>
              <a:rPr lang="en-US" dirty="0"/>
              <a:t>Next: assign to each data a measured or calculated variance. This is the </a:t>
            </a:r>
            <a:r>
              <a:rPr lang="en-US" sz="2700" dirty="0" err="1">
                <a:solidFill>
                  <a:srgbClr val="FF0000"/>
                </a:solidFill>
              </a:rPr>
              <a:t>rawDataWithSigmas</a:t>
            </a:r>
            <a:r>
              <a:rPr lang="en-US" dirty="0"/>
              <a:t> structure, via function: </a:t>
            </a:r>
            <a:r>
              <a:rPr lang="en-US" sz="2200" dirty="0" err="1">
                <a:solidFill>
                  <a:srgbClr val="00B050"/>
                </a:solidFill>
              </a:rPr>
              <a:t>fcn_loadSigmaValuesFromRawData</a:t>
            </a:r>
            <a:br>
              <a:rPr lang="en-US" sz="2200"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838200" y="1825625"/>
            <a:ext cx="2819400" cy="4351338"/>
          </a:xfrm>
        </p:spPr>
        <p:txBody>
          <a:bodyPr/>
          <a:lstStyle/>
          <a:p>
            <a:pPr marL="0" indent="0">
              <a:buNone/>
            </a:pPr>
            <a:endParaRPr lang="en-US" dirty="0"/>
          </a:p>
          <a:p>
            <a:pPr marL="0" indent="0">
              <a:buNone/>
            </a:pPr>
            <a:r>
              <a:rPr lang="en-US" dirty="0"/>
              <a:t>If data has </a:t>
            </a:r>
            <a:r>
              <a:rPr lang="en-US" dirty="0" err="1"/>
              <a:t>Sigmas</a:t>
            </a:r>
            <a:r>
              <a:rPr lang="en-US" dirty="0"/>
              <a:t> assigned within raw data, these should be filled in and are skipped here.</a:t>
            </a:r>
          </a:p>
          <a:p>
            <a:pPr marL="0" indent="0">
              <a:buNone/>
            </a:pPr>
            <a:endParaRPr lang="en-US" dirty="0"/>
          </a:p>
          <a:p>
            <a:pPr marL="0" indent="0">
              <a:buNone/>
            </a:pPr>
            <a:r>
              <a:rPr lang="en-US" dirty="0"/>
              <a:t>If not, they are filled in here.</a:t>
            </a:r>
          </a:p>
        </p:txBody>
      </p:sp>
      <p:pic>
        <p:nvPicPr>
          <p:cNvPr id="4" name="Picture 3">
            <a:extLst>
              <a:ext uri="{FF2B5EF4-FFF2-40B4-BE49-F238E27FC236}">
                <a16:creationId xmlns:a16="http://schemas.microsoft.com/office/drawing/2014/main" id="{000991ED-D0E8-4D07-A401-60E6C89B65D8}"/>
              </a:ext>
            </a:extLst>
          </p:cNvPr>
          <p:cNvPicPr>
            <a:picLocks noChangeAspect="1"/>
          </p:cNvPicPr>
          <p:nvPr/>
        </p:nvPicPr>
        <p:blipFill rotWithShape="1">
          <a:blip r:embed="rId2"/>
          <a:srcRect l="22318" t="18796" r="31865" b="7194"/>
          <a:stretch/>
        </p:blipFill>
        <p:spPr>
          <a:xfrm>
            <a:off x="6169218" y="1389707"/>
            <a:ext cx="5184582" cy="5075614"/>
          </a:xfrm>
          <a:prstGeom prst="rect">
            <a:avLst/>
          </a:prstGeom>
        </p:spPr>
      </p:pic>
      <p:cxnSp>
        <p:nvCxnSpPr>
          <p:cNvPr id="6" name="Straight Arrow Connector 5">
            <a:extLst>
              <a:ext uri="{FF2B5EF4-FFF2-40B4-BE49-F238E27FC236}">
                <a16:creationId xmlns:a16="http://schemas.microsoft.com/office/drawing/2014/main" id="{D75430F6-08A2-46E1-A0E8-D40B85C4A0BE}"/>
              </a:ext>
            </a:extLst>
          </p:cNvPr>
          <p:cNvCxnSpPr>
            <a:cxnSpLocks/>
          </p:cNvCxnSpPr>
          <p:nvPr/>
        </p:nvCxnSpPr>
        <p:spPr>
          <a:xfrm flipV="1">
            <a:off x="3621386" y="2852057"/>
            <a:ext cx="2855614" cy="398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AC1D64-F933-42C1-8FA2-7650E00B5677}"/>
              </a:ext>
            </a:extLst>
          </p:cNvPr>
          <p:cNvCxnSpPr>
            <a:cxnSpLocks/>
          </p:cNvCxnSpPr>
          <p:nvPr/>
        </p:nvCxnSpPr>
        <p:spPr>
          <a:xfrm flipV="1">
            <a:off x="3150606" y="3250194"/>
            <a:ext cx="3326394" cy="2218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0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a:t>
            </a:r>
          </a:p>
        </p:txBody>
      </p:sp>
      <p:pic>
        <p:nvPicPr>
          <p:cNvPr id="4" name="Picture 3">
            <a:extLst>
              <a:ext uri="{FF2B5EF4-FFF2-40B4-BE49-F238E27FC236}">
                <a16:creationId xmlns:a16="http://schemas.microsoft.com/office/drawing/2014/main" id="{83498BCA-D937-40F0-BA2F-E4F3AD5E00CC}"/>
              </a:ext>
            </a:extLst>
          </p:cNvPr>
          <p:cNvPicPr>
            <a:picLocks noChangeAspect="1"/>
          </p:cNvPicPr>
          <p:nvPr/>
        </p:nvPicPr>
        <p:blipFill>
          <a:blip r:embed="rId2"/>
          <a:stretch>
            <a:fillRect/>
          </a:stretch>
        </p:blipFill>
        <p:spPr>
          <a:xfrm>
            <a:off x="635304" y="2556776"/>
            <a:ext cx="3657600" cy="2743200"/>
          </a:xfrm>
          <a:prstGeom prst="rect">
            <a:avLst/>
          </a:prstGeom>
        </p:spPr>
      </p:pic>
      <p:pic>
        <p:nvPicPr>
          <p:cNvPr id="5" name="Picture 4">
            <a:extLst>
              <a:ext uri="{FF2B5EF4-FFF2-40B4-BE49-F238E27FC236}">
                <a16:creationId xmlns:a16="http://schemas.microsoft.com/office/drawing/2014/main" id="{CE0D64D0-0334-4D4D-AF8C-71B685FC313F}"/>
              </a:ext>
            </a:extLst>
          </p:cNvPr>
          <p:cNvPicPr>
            <a:picLocks noChangeAspect="1"/>
          </p:cNvPicPr>
          <p:nvPr/>
        </p:nvPicPr>
        <p:blipFill>
          <a:blip r:embed="rId3"/>
          <a:stretch>
            <a:fillRect/>
          </a:stretch>
        </p:blipFill>
        <p:spPr>
          <a:xfrm>
            <a:off x="7973689" y="2556776"/>
            <a:ext cx="3657600" cy="2743200"/>
          </a:xfrm>
          <a:prstGeom prst="rect">
            <a:avLst/>
          </a:prstGeom>
        </p:spPr>
      </p:pic>
      <p:pic>
        <p:nvPicPr>
          <p:cNvPr id="7" name="Picture 6">
            <a:extLst>
              <a:ext uri="{FF2B5EF4-FFF2-40B4-BE49-F238E27FC236}">
                <a16:creationId xmlns:a16="http://schemas.microsoft.com/office/drawing/2014/main" id="{179D4911-89F6-4A5F-BA87-710B92E84A93}"/>
              </a:ext>
            </a:extLst>
          </p:cNvPr>
          <p:cNvPicPr>
            <a:picLocks noChangeAspect="1"/>
          </p:cNvPicPr>
          <p:nvPr/>
        </p:nvPicPr>
        <p:blipFill>
          <a:blip r:embed="rId4"/>
          <a:stretch>
            <a:fillRect/>
          </a:stretch>
        </p:blipFill>
        <p:spPr>
          <a:xfrm>
            <a:off x="3944269" y="2556776"/>
            <a:ext cx="3657600" cy="2743200"/>
          </a:xfrm>
          <a:prstGeom prst="rect">
            <a:avLst/>
          </a:prstGeom>
        </p:spPr>
      </p:pic>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429000"/>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2293</Words>
  <Application>Microsoft Office PowerPoint</Application>
  <PresentationFormat>Widescreen</PresentationFormat>
  <Paragraphs>147</Paragraphs>
  <Slides>54</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2" baseType="lpstr">
      <vt:lpstr>Arial</vt:lpstr>
      <vt:lpstr>Calibri</vt:lpstr>
      <vt:lpstr>Calibri Light</vt:lpstr>
      <vt:lpstr>Cambria Math</vt:lpstr>
      <vt:lpstr>Courier New</vt:lpstr>
      <vt:lpstr>Times New Roman</vt:lpstr>
      <vt:lpstr>Office Theme</vt:lpstr>
      <vt:lpstr>Equation</vt:lpstr>
      <vt:lpstr>Route Data Processing Steps</vt:lpstr>
      <vt:lpstr>The goal of this presentation is to document and explain the data processing steps used for a typical mapping of a route.</vt:lpstr>
      <vt:lpstr>This pertains to the Penn State Mapping van</vt:lpstr>
      <vt:lpstr>The mapping van has the following sensors</vt:lpstr>
      <vt:lpstr>The overview of the steps follow grouping of data into increasingly processed forms</vt:lpstr>
      <vt:lpstr>First, we load all data into structure with fields grouped by sensor. This is the rawData structure.</vt:lpstr>
      <vt:lpstr>Right after the raw data is loaded, we check if the time is incrementing uniformly in fcn_removeTimeGapsFromRawData. If it does not, the data around this is set to NaN. In later steps, this is interpolated.</vt:lpstr>
      <vt:lpstr>Next: assign to each data a measured or calculated variance. This is the rawDataWithSigmas structure, via function: fcn_loadSigmaValuesFromRawData </vt:lpstr>
      <vt:lpstr>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vt:lpstr>
      <vt:lpstr>Here’s that same location, after fixing the variance to not be discontinuous.</vt:lpstr>
      <vt:lpstr>Step 3: Remove outliers via Median filtering. This is the rawDataWithSigmasAndMedianFiltered data structure</vt:lpstr>
      <vt:lpstr>Step 4: Remove additional data artifacts such as yaw angle wrapping. This is the cleanData structure. This has to be done before filtering to avoid smoothing these artificial discontinuities. </vt:lpstr>
      <vt:lpstr>Step 4a: Much of the cleaning process is focused on yaw angle. For fcn_cleanGPSData, the Step 4a is to unwrap the yaw angle, i.e. keep it from jumping from 0 to 359 degrees.</vt:lpstr>
      <vt:lpstr>Step 4b: The next part of the cleaning process addresses zeros that appear in the yaw data, particularly from Hemisphere GPS.</vt:lpstr>
      <vt:lpstr>Step 4b: The next part of the cleaning process addresses zeros that appear in the yaw data, particularly from Hemisphere GPS.</vt:lpstr>
      <vt:lpstr>This is done by searching within a tolerance and replacing by the nearest neighbor.</vt:lpstr>
      <vt:lpstr>Step 4c: There are many locations where the yaw is noisy due to non-movement. The kinematics of the vehicle are used to impose constraints that prevent apparent motion when the vehicle is not moving.</vt:lpstr>
      <vt:lpstr>Kinematic filtering ensures that the kinematics of the vehicle are used to impose constraints.</vt:lpstr>
      <vt:lpstr>A threshold of 2 mph is needed to prevent “ghost” speed measurements. This gives the following results.</vt:lpstr>
      <vt:lpstr>Here are the overall results for yaw angle</vt:lpstr>
      <vt:lpstr>Step 5: Time align the data to GPS time (not ROS time). This is the cleanAndTimeAlignedData structure.</vt:lpstr>
      <vt:lpstr>Step 6: Time filter the data. This is the timeFilterData structure.</vt:lpstr>
      <vt:lpstr>Ultimately, we should use the eigenvalues of the closed-loop dynamics, which can be calculated from the bicycle model </vt:lpstr>
      <vt:lpstr>Step 7: Merge each signal by those that are common along the same state. This is in the structure mergedData</vt:lpstr>
      <vt:lpstr>Step 8: Merge the data via Kalman Filtering. Step 1 is to merge Yaw and YawRate, and Velocity - generally. This is in the structure mergedByKFData</vt:lpstr>
      <vt:lpstr>Step 9: Perform kinematic filtering, e.g. ensuring consistency between Yaw and integrated YawRate, </vt:lpstr>
      <vt:lpstr>Step 10: Calculate predicted increments in xEast and yNorth based on measurements and yaw/velocity calculations, merging with Bayesian averages. </vt:lpstr>
      <vt:lpstr>Step 11: Automatically generate report of data processing results. </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position plots (XY)</vt:lpstr>
      <vt:lpstr>Here’s an illustration of the effects of results on position plots (XY)</vt:lpstr>
      <vt:lpstr>Here’s an illustration of the effects of results on position plots (XY)</vt:lpstr>
      <vt:lpstr>PowerPoint Presentation</vt:lpstr>
      <vt:lpstr>The Kalman Filtering cannot remove jump discontinuities, as these are not zero mean guassian processes</vt:lpstr>
      <vt:lpstr>Template matching is motivated by the data in state-space exhibiting odd jumps (this is Hemisphere xEast, rawData)</vt:lpstr>
      <vt:lpstr>It’s especially hard to filter because it curves back onto itself in some locations, yet filtering it in time domain decouples the states.</vt:lpstr>
      <vt:lpstr>To find jumps, we look at the cumulative sum of error between the predicted and actual increments, e.g. the per-station bias in the signal. Jump discontinuities are found by a threshold based on standard deviation.</vt:lpstr>
      <vt:lpstr>Here’s a close-up of the jumps discovered via this process</vt:lpstr>
      <vt:lpstr>At the start and end of the trajectory, we ensure that there is DGPS data. We can compare the skew of the predicted fit at start and end to estimate the skew in locations without DGPS.</vt:lpstr>
      <vt:lpstr>With the data aligned, we can return the corrected prediction (using smooth predictions) or corrected increments (noisy but cleaned versions of the original increments)</vt:lpstr>
      <vt:lpstr>Here’s some example results from key areas: (ydata from Hemisphere, 1st pair set)</vt:lpstr>
      <vt:lpstr>Here’s some example results from key areas: (ydata from Hemisphere, 2nd pair set)</vt:lpstr>
      <vt:lpstr>Here’s a comparison of the resulting XY plots in Google Earth (via the KML file)</vt:lpstr>
      <vt:lpstr>Here’s a comparison of the resulting XY plots in Google Earth (via the KML file)</vt:lpstr>
      <vt:lpstr>Station calculations: Station step 1: Define start and end of segments</vt:lpstr>
      <vt:lpstr>Station step 2:  Using start/end, automatically break data into laps (and/or routes)</vt:lpstr>
      <vt:lpstr>Station step 3:  Determine the s-coordinate average along each lap, removing outliers</vt:lpstr>
      <vt:lpstr>Station step 4:  Decimate data to the same s-coordinate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Route Data Processing Steps</dc:title>
  <dc:creator>Sean Brennan</dc:creator>
  <cp:lastModifiedBy>Brennan, Sean N</cp:lastModifiedBy>
  <cp:revision>12</cp:revision>
  <dcterms:created xsi:type="dcterms:W3CDTF">2019-12-01T22:44:38Z</dcterms:created>
  <dcterms:modified xsi:type="dcterms:W3CDTF">2021-10-15T22:17:16Z</dcterms:modified>
</cp:coreProperties>
</file>